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55" r:id="rId4"/>
    <p:sldMasterId id="2147483659" r:id="rId5"/>
    <p:sldMasterId id="2147483668" r:id="rId6"/>
    <p:sldMasterId id="2147483680" r:id="rId7"/>
  </p:sldMasterIdLst>
  <p:notesMasterIdLst>
    <p:notesMasterId r:id="rId39"/>
  </p:notesMasterIdLst>
  <p:handoutMasterIdLst>
    <p:handoutMasterId r:id="rId40"/>
  </p:handoutMasterIdLst>
  <p:sldIdLst>
    <p:sldId id="302" r:id="rId8"/>
    <p:sldId id="303" r:id="rId9"/>
    <p:sldId id="304" r:id="rId10"/>
    <p:sldId id="305" r:id="rId11"/>
    <p:sldId id="306" r:id="rId12"/>
    <p:sldId id="325" r:id="rId13"/>
    <p:sldId id="324" r:id="rId14"/>
    <p:sldId id="329" r:id="rId15"/>
    <p:sldId id="310" r:id="rId16"/>
    <p:sldId id="312" r:id="rId17"/>
    <p:sldId id="328" r:id="rId18"/>
    <p:sldId id="316" r:id="rId19"/>
    <p:sldId id="311" r:id="rId20"/>
    <p:sldId id="315" r:id="rId21"/>
    <p:sldId id="378" r:id="rId22"/>
    <p:sldId id="317" r:id="rId23"/>
    <p:sldId id="365" r:id="rId24"/>
    <p:sldId id="396" r:id="rId25"/>
    <p:sldId id="319" r:id="rId26"/>
    <p:sldId id="320" r:id="rId27"/>
    <p:sldId id="321" r:id="rId28"/>
    <p:sldId id="326" r:id="rId29"/>
    <p:sldId id="420" r:id="rId30"/>
    <p:sldId id="322" r:id="rId31"/>
    <p:sldId id="318" r:id="rId32"/>
    <p:sldId id="314" r:id="rId33"/>
    <p:sldId id="323" r:id="rId34"/>
    <p:sldId id="313" r:id="rId35"/>
    <p:sldId id="327" r:id="rId36"/>
    <p:sldId id="428" r:id="rId37"/>
    <p:sldId id="282" r:id="rId38"/>
  </p:sldIdLst>
  <p:sldSz cx="9144000" cy="6858000" type="screen4x3"/>
  <p:notesSz cx="6858000" cy="9144000"/>
  <p:custDataLst>
    <p:tags r:id="rId44"/>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904C6"/>
    <a:srgbClr val="99CC00"/>
    <a:srgbClr val="FFCC00"/>
    <a:srgbClr val="FF9933"/>
    <a:srgbClr val="FF9900"/>
    <a:srgbClr val="C0C0C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8B58294-7C98-454F-8B8E-5373267BDF32}" styleName="{385b2ea8-0d66-414d-9127-dde3b277f022}">
    <a:wholeTbl>
      <a:tcTxStyle>
        <a:fontRef idx="none">
          <a:prstClr val="black"/>
        </a:fontRef>
      </a:tcTxStyle>
      <a:tcStyle>
        <a:tcBdr>
          <a:top>
            <a:ln w="76200" cmpd="sng">
              <a:solidFill>
                <a:srgbClr val="53CED5"/>
              </a:solidFill>
            </a:ln>
          </a:top>
          <a:bottom>
            <a:ln w="76200" cmpd="sng">
              <a:solidFill>
                <a:srgbClr val="53CED5"/>
              </a:solidFill>
            </a:ln>
          </a:bottom>
        </a:tcBdr>
        <a:fill>
          <a:solidFill>
            <a:srgbClr val="FFFFFF"/>
          </a:solidFill>
        </a:fill>
      </a:tcStyle>
    </a:wholeTbl>
    <a:band1H>
      <a:tcTxStyle>
        <a:fontRef idx="none">
          <a:prstClr val="black"/>
        </a:fontRef>
      </a:tcTxStyle>
      <a:tcStyle>
        <a:tcBdr/>
        <a:fill>
          <a:solidFill>
            <a:srgbClr val="DEF6F7"/>
          </a:solidFill>
        </a:fill>
      </a:tcStyle>
    </a:band1H>
    <a:firstRow>
      <a:tcTxStyle>
        <a:fontRef idx="none">
          <a:prstClr val="black"/>
        </a:fontRef>
      </a:tcTxStyle>
      <a:tcStyle>
        <a:tcBdr/>
        <a:fill>
          <a:solidFill>
            <a:srgbClr val="53CE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556"/>
    <p:restoredTop sz="88304"/>
  </p:normalViewPr>
  <p:slideViewPr>
    <p:cSldViewPr showGuides="1">
      <p:cViewPr>
        <p:scale>
          <a:sx n="75" d="100"/>
          <a:sy n="75" d="100"/>
        </p:scale>
        <p:origin x="-1188" y="84"/>
      </p:cViewPr>
      <p:guideLst>
        <p:guide orient="horz" pos="2125"/>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4" Type="http://schemas.openxmlformats.org/officeDocument/2006/relationships/tags" Target="tags/tag15.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Master" Target="slideMasters/slideMaster3.xml"/><Relationship Id="rId39" Type="http://schemas.openxmlformats.org/officeDocument/2006/relationships/notesMaster" Target="notesMasters/notesMaster1.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9F64AD0-32B5-46C6-913B-1481B62713E9}" type="doc">
      <dgm:prSet loTypeId="urn:microsoft.com/office/officeart/2005/8/layout/list1#1" loCatId="list" qsTypeId="urn:microsoft.com/office/officeart/2005/8/quickstyle/3d2#1" qsCatId="3D" csTypeId="urn:microsoft.com/office/officeart/2005/8/colors/colorful3#1" csCatId="colorful" phldr="1"/>
      <dgm:spPr/>
      <dgm:t>
        <a:bodyPr/>
        <a:lstStyle/>
        <a:p>
          <a:endParaRPr lang="zh-CN" altLang="en-US"/>
        </a:p>
      </dgm:t>
    </dgm:pt>
    <dgm:pt modelId="{A787A15C-10DB-46B7-B2DB-A63EC267BEC7}">
      <dgm:prSet phldrT="[文本]" phldr="0" custT="0"/>
      <dgm:spPr/>
      <dgm:t>
        <a:bodyPr vert="horz" wrap="square"/>
        <a:p>
          <a:pPr>
            <a:lnSpc>
              <a:spcPct val="100000"/>
            </a:lnSpc>
            <a:spcBef>
              <a:spcPct val="0"/>
            </a:spcBef>
            <a:spcAft>
              <a:spcPct val="35000"/>
            </a:spcAft>
          </a:pPr>
          <a:r>
            <a:rPr lang="zh-CN" altLang="en-US" b="1" dirty="0" smtClean="0"/>
            <a:t>申报流程</a:t>
          </a:r>
          <a:r>
            <a:rPr lang="zh-CN" altLang="en-US" dirty="0"/>
            <a:t/>
          </a:r>
          <a:endParaRPr lang="zh-CN" altLang="en-US" dirty="0"/>
        </a:p>
      </dgm:t>
    </dgm:pt>
    <dgm:pt modelId="{1924F718-C665-4DCD-AD2A-50802935F7B5}" cxnId="{F394E8BF-3E84-4663-9402-28662F5E20EF}" type="parTrans">
      <dgm:prSet/>
      <dgm:spPr/>
      <dgm:t>
        <a:bodyPr/>
        <a:lstStyle/>
        <a:p>
          <a:endParaRPr lang="zh-CN" altLang="en-US"/>
        </a:p>
      </dgm:t>
    </dgm:pt>
    <dgm:pt modelId="{2FD3EB71-5779-466A-B700-49C3106987AC}" cxnId="{F394E8BF-3E84-4663-9402-28662F5E20EF}" type="sibTrans">
      <dgm:prSet/>
      <dgm:spPr/>
      <dgm:t>
        <a:bodyPr/>
        <a:lstStyle/>
        <a:p>
          <a:endParaRPr lang="zh-CN" altLang="en-US"/>
        </a:p>
      </dgm:t>
    </dgm:pt>
    <dgm:pt modelId="{DFF89FD7-1019-4063-9DA0-7465F6A87134}">
      <dgm:prSet/>
      <dgm:spPr/>
      <dgm:t>
        <a:bodyPr/>
        <a:lstStyle/>
        <a:p>
          <a:r>
            <a:rPr lang="zh-CN" altLang="en-US" dirty="0" smtClean="0">
              <a:latin typeface="+mn-ea"/>
              <a:ea typeface="+mn-ea"/>
            </a:rPr>
            <a:t>网上申报流程</a:t>
          </a:r>
          <a:endParaRPr lang="zh-CN" altLang="en-US" dirty="0"/>
        </a:p>
      </dgm:t>
    </dgm:pt>
    <dgm:pt modelId="{6F74FB7A-4B22-4D8B-A553-A729A65300AA}" cxnId="{913F7029-C1DC-46D9-A054-3EEAAE0393F9}" type="parTrans">
      <dgm:prSet/>
      <dgm:spPr/>
      <dgm:t>
        <a:bodyPr/>
        <a:lstStyle/>
        <a:p>
          <a:endParaRPr lang="zh-CN" altLang="en-US"/>
        </a:p>
      </dgm:t>
    </dgm:pt>
    <dgm:pt modelId="{2753F793-3166-45D0-896D-3C793171685F}" cxnId="{913F7029-C1DC-46D9-A054-3EEAAE0393F9}" type="sibTrans">
      <dgm:prSet/>
      <dgm:spPr/>
      <dgm:t>
        <a:bodyPr/>
        <a:lstStyle/>
        <a:p>
          <a:endParaRPr lang="zh-CN" altLang="en-US"/>
        </a:p>
      </dgm:t>
    </dgm:pt>
    <dgm:pt modelId="{FB8F51F6-E09D-43A6-8346-6DA6B404F2EB}">
      <dgm:prSet/>
      <dgm:spPr/>
      <dgm:t>
        <a:bodyPr/>
        <a:lstStyle/>
        <a:p>
          <a:r>
            <a:rPr lang="zh-CN" altLang="en-US" dirty="0" smtClean="0">
              <a:latin typeface="+mn-ea"/>
              <a:ea typeface="+mn-ea"/>
            </a:rPr>
            <a:t>纸质材料流转</a:t>
          </a:r>
          <a:endParaRPr lang="zh-CN" altLang="en-US" dirty="0"/>
        </a:p>
      </dgm:t>
    </dgm:pt>
    <dgm:pt modelId="{46F8B1A2-9B69-4E84-A79C-6B906F25FF84}" cxnId="{475173CA-6281-4DEB-8ABA-E4D3B7F73E3C}" type="parTrans">
      <dgm:prSet/>
      <dgm:spPr/>
      <dgm:t>
        <a:bodyPr/>
        <a:lstStyle/>
        <a:p>
          <a:endParaRPr lang="zh-CN" altLang="en-US"/>
        </a:p>
      </dgm:t>
    </dgm:pt>
    <dgm:pt modelId="{1583D88A-3A23-4C3D-B153-558A367C75A7}" cxnId="{475173CA-6281-4DEB-8ABA-E4D3B7F73E3C}" type="sibTrans">
      <dgm:prSet/>
      <dgm:spPr/>
      <dgm:t>
        <a:bodyPr/>
        <a:lstStyle/>
        <a:p>
          <a:endParaRPr lang="zh-CN" altLang="en-US"/>
        </a:p>
      </dgm:t>
    </dgm:pt>
    <dgm:pt modelId="{29120A3C-18B9-4A10-9A05-AE54A3AD004D}">
      <dgm:prSet phldrT="[文本]"/>
      <dgm:spPr/>
      <dgm:t>
        <a:bodyPr/>
        <a:lstStyle/>
        <a:p>
          <a:r>
            <a:rPr lang="zh-CN" altLang="en-US" b="1" smtClean="0"/>
            <a:t>申报界面</a:t>
          </a:r>
          <a:endParaRPr lang="zh-CN" altLang="en-US" dirty="0"/>
        </a:p>
      </dgm:t>
    </dgm:pt>
    <dgm:pt modelId="{9971E41B-59EE-434D-9147-630CCB958A61}" cxnId="{631DBC44-FEDE-43DE-BC5E-CBB0549BDA17}" type="parTrans">
      <dgm:prSet/>
      <dgm:spPr/>
      <dgm:t>
        <a:bodyPr/>
        <a:lstStyle/>
        <a:p>
          <a:endParaRPr lang="zh-CN" altLang="en-US"/>
        </a:p>
      </dgm:t>
    </dgm:pt>
    <dgm:pt modelId="{FE8160E8-F38B-4858-A6F4-D6378187252F}" cxnId="{631DBC44-FEDE-43DE-BC5E-CBB0549BDA17}" type="sibTrans">
      <dgm:prSet/>
      <dgm:spPr/>
      <dgm:t>
        <a:bodyPr/>
        <a:lstStyle/>
        <a:p>
          <a:endParaRPr lang="zh-CN" altLang="en-US"/>
        </a:p>
      </dgm:t>
    </dgm:pt>
    <dgm:pt modelId="{973CEAA8-6D46-4341-AE7F-3337F960C335}">
      <dgm:prSet/>
      <dgm:spPr/>
      <dgm:t>
        <a:bodyPr/>
        <a:lstStyle/>
        <a:p>
          <a:r>
            <a:rPr lang="zh-CN" altLang="en-US" dirty="0" smtClean="0"/>
            <a:t>申报界面</a:t>
          </a:r>
          <a:endParaRPr lang="zh-CN" altLang="en-US" dirty="0"/>
        </a:p>
      </dgm:t>
    </dgm:pt>
    <dgm:pt modelId="{CE915466-7093-46B9-B73D-B6559256198B}" cxnId="{C7732DAD-7686-4C1D-B930-96156DB92163}" type="parTrans">
      <dgm:prSet/>
      <dgm:spPr/>
      <dgm:t>
        <a:bodyPr/>
        <a:lstStyle/>
        <a:p>
          <a:endParaRPr lang="zh-CN" altLang="en-US"/>
        </a:p>
      </dgm:t>
    </dgm:pt>
    <dgm:pt modelId="{4436F361-8E74-42FA-B9CE-1ECF463854BF}" cxnId="{C7732DAD-7686-4C1D-B930-96156DB92163}" type="sibTrans">
      <dgm:prSet/>
      <dgm:spPr/>
      <dgm:t>
        <a:bodyPr/>
        <a:lstStyle/>
        <a:p>
          <a:endParaRPr lang="zh-CN" altLang="en-US"/>
        </a:p>
      </dgm:t>
    </dgm:pt>
    <dgm:pt modelId="{7A02692C-2F54-461C-9FA9-08D44DA388EB}">
      <dgm:prSet phldrT="[文本]"/>
      <dgm:spPr/>
      <dgm:t>
        <a:bodyPr/>
        <a:lstStyle/>
        <a:p>
          <a:r>
            <a:rPr lang="zh-CN" altLang="en-US" b="1" smtClean="0"/>
            <a:t>审核界面</a:t>
          </a:r>
          <a:endParaRPr lang="zh-CN" altLang="en-US" dirty="0"/>
        </a:p>
      </dgm:t>
    </dgm:pt>
    <dgm:pt modelId="{95C2860B-A690-4A3A-936D-1E8CD26D395F}" cxnId="{F350EE11-0F25-4652-821E-558CF38A036C}" type="parTrans">
      <dgm:prSet/>
      <dgm:spPr/>
      <dgm:t>
        <a:bodyPr/>
        <a:lstStyle/>
        <a:p>
          <a:endParaRPr lang="zh-CN" altLang="en-US"/>
        </a:p>
      </dgm:t>
    </dgm:pt>
    <dgm:pt modelId="{751065D5-8EDA-45DB-BA80-ECA11178C022}" cxnId="{F350EE11-0F25-4652-821E-558CF38A036C}" type="sibTrans">
      <dgm:prSet/>
      <dgm:spPr/>
      <dgm:t>
        <a:bodyPr/>
        <a:lstStyle/>
        <a:p>
          <a:endParaRPr lang="zh-CN" altLang="en-US"/>
        </a:p>
      </dgm:t>
    </dgm:pt>
    <dgm:pt modelId="{0EBE038A-F382-45CB-B1FA-ACA27CCDA693}">
      <dgm:prSet/>
      <dgm:spPr/>
      <dgm:t>
        <a:bodyPr/>
        <a:lstStyle/>
        <a:p>
          <a:r>
            <a:rPr lang="zh-CN" altLang="en-US" dirty="0" smtClean="0"/>
            <a:t>审核界面</a:t>
          </a:r>
          <a:endParaRPr lang="zh-CN" altLang="en-US" dirty="0"/>
        </a:p>
      </dgm:t>
    </dgm:pt>
    <dgm:pt modelId="{72B53A1E-92EE-4912-9009-0A5718FBB87D}" cxnId="{9ADE2A78-BF7C-4717-B736-E159CD264D1F}" type="parTrans">
      <dgm:prSet/>
      <dgm:spPr/>
      <dgm:t>
        <a:bodyPr/>
        <a:lstStyle/>
        <a:p>
          <a:endParaRPr lang="zh-CN" altLang="en-US"/>
        </a:p>
      </dgm:t>
    </dgm:pt>
    <dgm:pt modelId="{1E0668AE-2412-43A5-85DA-EC78EC53C817}" cxnId="{9ADE2A78-BF7C-4717-B736-E159CD264D1F}" type="sibTrans">
      <dgm:prSet/>
      <dgm:spPr/>
      <dgm:t>
        <a:bodyPr/>
        <a:lstStyle/>
        <a:p>
          <a:endParaRPr lang="zh-CN" altLang="en-US"/>
        </a:p>
      </dgm:t>
    </dgm:pt>
    <dgm:pt modelId="{4CDFE756-6AD6-4DC6-95AA-48FBC8192D8D}">
      <dgm:prSet phldrT="[文本]"/>
      <dgm:spPr/>
      <dgm:t>
        <a:bodyPr/>
        <a:lstStyle/>
        <a:p>
          <a:r>
            <a:rPr lang="zh-CN" altLang="en-US" b="1" dirty="0" smtClean="0">
              <a:ea typeface="宋体" panose="02010600030101010101" pitchFamily="2" charset="-122"/>
            </a:rPr>
            <a:t>数据介绍</a:t>
          </a:r>
          <a:endParaRPr lang="zh-CN" altLang="en-US" dirty="0"/>
        </a:p>
      </dgm:t>
    </dgm:pt>
    <dgm:pt modelId="{19946992-C925-4254-A7FE-735065E01D05}" cxnId="{AB284650-E804-4902-A30A-EE767BA150C8}" type="parTrans">
      <dgm:prSet/>
      <dgm:spPr/>
      <dgm:t>
        <a:bodyPr/>
        <a:lstStyle/>
        <a:p>
          <a:endParaRPr lang="zh-CN" altLang="en-US"/>
        </a:p>
      </dgm:t>
    </dgm:pt>
    <dgm:pt modelId="{D5E2146D-0EF5-4468-AEE2-9458820B2F97}" cxnId="{AB284650-E804-4902-A30A-EE767BA150C8}" type="sibTrans">
      <dgm:prSet/>
      <dgm:spPr/>
      <dgm:t>
        <a:bodyPr/>
        <a:lstStyle/>
        <a:p>
          <a:endParaRPr lang="zh-CN" altLang="en-US"/>
        </a:p>
      </dgm:t>
    </dgm:pt>
    <dgm:pt modelId="{C021F039-E7DE-4408-88EE-4E5E699BB465}">
      <dgm:prSet/>
      <dgm:spPr/>
      <dgm:t>
        <a:bodyPr/>
        <a:lstStyle/>
        <a:p>
          <a:r>
            <a:rPr lang="zh-CN" altLang="en-US" dirty="0" smtClean="0"/>
            <a:t>数据集成总体方案</a:t>
          </a:r>
          <a:endParaRPr lang="zh-CN" altLang="en-US" dirty="0"/>
        </a:p>
      </dgm:t>
    </dgm:pt>
    <dgm:pt modelId="{8EC823B1-8711-4208-99E1-407999C0486B}" cxnId="{05279F89-7D55-47C1-A88D-11089DBD094D}" type="parTrans">
      <dgm:prSet/>
      <dgm:spPr/>
    </dgm:pt>
    <dgm:pt modelId="{562E4289-C498-434F-8CCB-846928A8F502}" cxnId="{05279F89-7D55-47C1-A88D-11089DBD094D}" type="sibTrans">
      <dgm:prSet/>
      <dgm:spPr/>
    </dgm:pt>
    <dgm:pt modelId="{C1D617E9-0815-4AE9-B4B8-A2323C773CA7}">
      <dgm:prSet/>
      <dgm:spPr/>
      <dgm:t>
        <a:bodyPr/>
        <a:lstStyle/>
        <a:p>
          <a:r>
            <a:rPr lang="zh-CN" altLang="en-US" dirty="0" smtClean="0"/>
            <a:t>信息来源</a:t>
          </a:r>
          <a:endParaRPr lang="zh-CN" altLang="en-US" dirty="0"/>
        </a:p>
      </dgm:t>
    </dgm:pt>
    <dgm:pt modelId="{FCAE74D2-D6D5-45C1-A22D-7B312217A2CD}" cxnId="{3D3B09B1-41FE-41D5-9C70-BEFAE709D8D4}" type="parTrans">
      <dgm:prSet/>
      <dgm:spPr/>
    </dgm:pt>
    <dgm:pt modelId="{3FFF0A3C-A2D9-485B-97EF-132882F3D001}" cxnId="{3D3B09B1-41FE-41D5-9C70-BEFAE709D8D4}" type="sibTrans">
      <dgm:prSet/>
      <dgm:spPr/>
    </dgm:pt>
    <dgm:pt modelId="{3049CC9F-CEA9-465D-A22E-CF19DA773B28}">
      <dgm:prSet/>
      <dgm:spPr/>
      <dgm:t>
        <a:bodyPr/>
        <a:lstStyle/>
        <a:p>
          <a:r>
            <a:rPr lang="zh-CN" altLang="en-US" dirty="0" smtClean="0"/>
            <a:t>数据集成规则</a:t>
          </a:r>
          <a:endParaRPr lang="zh-CN" altLang="en-US" dirty="0"/>
        </a:p>
      </dgm:t>
    </dgm:pt>
    <dgm:pt modelId="{8A8C28D1-BC99-4FBA-A309-2266823876BA}" cxnId="{3D51C66C-4112-4481-88B6-C3AE8C7B9DB9}" type="parTrans">
      <dgm:prSet/>
      <dgm:spPr/>
    </dgm:pt>
    <dgm:pt modelId="{BD700EDB-46B8-46ED-A300-60192A332022}" cxnId="{3D51C66C-4112-4481-88B6-C3AE8C7B9DB9}" type="sibTrans">
      <dgm:prSet/>
      <dgm:spPr/>
    </dgm:pt>
    <dgm:pt modelId="{F77DE778-14CE-47B7-8038-E4804C441E63}">
      <dgm:prSet phldrT="[文本]"/>
      <dgm:spPr/>
      <dgm:t>
        <a:bodyPr/>
        <a:lstStyle/>
        <a:p>
          <a:r>
            <a:rPr lang="zh-CN" altLang="en-US" b="1" smtClean="0">
              <a:latin typeface="+mn-ea"/>
              <a:ea typeface="+mn-ea"/>
            </a:rPr>
            <a:t>常见问题</a:t>
          </a:r>
          <a:endParaRPr lang="zh-CN" altLang="en-US" dirty="0"/>
        </a:p>
      </dgm:t>
    </dgm:pt>
    <dgm:pt modelId="{C2C250D4-5645-4440-BB36-4A1AB48FDD8F}" cxnId="{52E4D128-E35B-406A-A17C-6CE3D28CE1A8}" type="parTrans">
      <dgm:prSet/>
      <dgm:spPr/>
      <dgm:t>
        <a:bodyPr/>
        <a:lstStyle/>
        <a:p>
          <a:endParaRPr lang="zh-CN" altLang="en-US"/>
        </a:p>
      </dgm:t>
    </dgm:pt>
    <dgm:pt modelId="{1BD4A481-BBF2-4CB6-BE8A-DC1C6276F09F}" cxnId="{52E4D128-E35B-406A-A17C-6CE3D28CE1A8}" type="sibTrans">
      <dgm:prSet/>
      <dgm:spPr/>
      <dgm:t>
        <a:bodyPr/>
        <a:lstStyle/>
        <a:p>
          <a:endParaRPr lang="zh-CN" altLang="en-US"/>
        </a:p>
      </dgm:t>
    </dgm:pt>
    <dgm:pt modelId="{B86C0405-28AE-4D99-A0E0-7260798A4170}">
      <dgm:prSet/>
      <dgm:spPr/>
      <dgm:t>
        <a:bodyPr/>
        <a:lstStyle/>
        <a:p>
          <a:r>
            <a:rPr lang="zh-CN" altLang="en-US" dirty="0" smtClean="0"/>
            <a:t>常见问题</a:t>
          </a:r>
          <a:endParaRPr lang="zh-CN" altLang="en-US" dirty="0"/>
        </a:p>
      </dgm:t>
    </dgm:pt>
    <dgm:pt modelId="{EBE66437-8D0B-42D9-AAC0-A1266CFD28B1}" cxnId="{2D52195D-C4BD-4A14-9EE6-9DEDED779933}" type="parTrans">
      <dgm:prSet/>
      <dgm:spPr/>
    </dgm:pt>
    <dgm:pt modelId="{74DD9B57-92D7-41E1-93A2-83562469EC18}" cxnId="{2D52195D-C4BD-4A14-9EE6-9DEDED779933}" type="sibTrans">
      <dgm:prSet/>
      <dgm:spPr/>
    </dgm:pt>
    <dgm:pt modelId="{38AB646D-C2F7-4CEA-9E30-840BEBEE68C2}" type="pres">
      <dgm:prSet presAssocID="{09F64AD0-32B5-46C6-913B-1481B62713E9}" presName="linear" presStyleCnt="0">
        <dgm:presLayoutVars>
          <dgm:dir/>
          <dgm:animLvl val="lvl"/>
          <dgm:resizeHandles val="exact"/>
        </dgm:presLayoutVars>
      </dgm:prSet>
      <dgm:spPr/>
      <dgm:t>
        <a:bodyPr/>
        <a:lstStyle/>
        <a:p>
          <a:endParaRPr lang="zh-CN" altLang="en-US"/>
        </a:p>
      </dgm:t>
    </dgm:pt>
    <dgm:pt modelId="{710F1A9A-D185-4394-A962-F7D8D9822726}" type="pres">
      <dgm:prSet presAssocID="{A787A15C-10DB-46B7-B2DB-A63EC267BEC7}" presName="parentLin" presStyleCnt="0"/>
      <dgm:spPr/>
    </dgm:pt>
    <dgm:pt modelId="{88DE01F0-2D85-48CF-AA4B-C9A73EE3F331}" type="pres">
      <dgm:prSet presAssocID="{A787A15C-10DB-46B7-B2DB-A63EC267BEC7}" presName="parentLeftMargin" presStyleCnt="0"/>
      <dgm:spPr/>
      <dgm:t>
        <a:bodyPr/>
        <a:lstStyle/>
        <a:p>
          <a:endParaRPr lang="zh-CN" altLang="en-US"/>
        </a:p>
      </dgm:t>
    </dgm:pt>
    <dgm:pt modelId="{B0875429-0235-4BFC-AFC9-A2DA8338B728}" type="pres">
      <dgm:prSet presAssocID="{A787A15C-10DB-46B7-B2DB-A63EC267BEC7}" presName="parentText" presStyleLbl="node1" presStyleIdx="0" presStyleCnt="5">
        <dgm:presLayoutVars>
          <dgm:chMax val="0"/>
          <dgm:bulletEnabled val="1"/>
        </dgm:presLayoutVars>
      </dgm:prSet>
      <dgm:spPr/>
      <dgm:t>
        <a:bodyPr/>
        <a:lstStyle/>
        <a:p>
          <a:endParaRPr lang="zh-CN" altLang="en-US"/>
        </a:p>
      </dgm:t>
    </dgm:pt>
    <dgm:pt modelId="{3BDB0120-6F66-4FC8-915A-E065E79E2B1D}" type="pres">
      <dgm:prSet presAssocID="{A787A15C-10DB-46B7-B2DB-A63EC267BEC7}" presName="negativeSpace" presStyleCnt="0"/>
      <dgm:spPr/>
    </dgm:pt>
    <dgm:pt modelId="{2F266C60-306D-438E-AE5D-BAA17888AED5}" type="pres">
      <dgm:prSet presAssocID="{A787A15C-10DB-46B7-B2DB-A63EC267BEC7}" presName="childText" presStyleLbl="conFgAcc1" presStyleIdx="0" presStyleCnt="5">
        <dgm:presLayoutVars>
          <dgm:bulletEnabled val="1"/>
        </dgm:presLayoutVars>
      </dgm:prSet>
      <dgm:spPr/>
      <dgm:t>
        <a:bodyPr/>
        <a:lstStyle/>
        <a:p>
          <a:endParaRPr lang="zh-CN" altLang="en-US"/>
        </a:p>
      </dgm:t>
    </dgm:pt>
    <dgm:pt modelId="{AA3612AB-EBAE-47BC-B0D1-873987A39AAE}" type="pres">
      <dgm:prSet presAssocID="{2FD3EB71-5779-466A-B700-49C3106987AC}" presName="spaceBetweenRectangles" presStyleCnt="0"/>
      <dgm:spPr/>
    </dgm:pt>
    <dgm:pt modelId="{E006C7F5-98E7-469D-9DBA-9A6792EBFFCF}" type="pres">
      <dgm:prSet presAssocID="{29120A3C-18B9-4A10-9A05-AE54A3AD004D}" presName="parentLin" presStyleCnt="0"/>
      <dgm:spPr/>
    </dgm:pt>
    <dgm:pt modelId="{82A51A68-8910-4F26-B626-CB91BEBD2A04}" type="pres">
      <dgm:prSet presAssocID="{29120A3C-18B9-4A10-9A05-AE54A3AD004D}" presName="parentLeftMargin" presStyleCnt="0"/>
      <dgm:spPr/>
      <dgm:t>
        <a:bodyPr/>
        <a:lstStyle/>
        <a:p>
          <a:endParaRPr lang="zh-CN" altLang="en-US"/>
        </a:p>
      </dgm:t>
    </dgm:pt>
    <dgm:pt modelId="{AA661434-0125-44D2-8883-A88F70C899FC}" type="pres">
      <dgm:prSet presAssocID="{29120A3C-18B9-4A10-9A05-AE54A3AD004D}" presName="parentText" presStyleLbl="node1" presStyleIdx="1" presStyleCnt="5">
        <dgm:presLayoutVars>
          <dgm:chMax val="0"/>
          <dgm:bulletEnabled val="1"/>
        </dgm:presLayoutVars>
      </dgm:prSet>
      <dgm:spPr/>
      <dgm:t>
        <a:bodyPr/>
        <a:lstStyle/>
        <a:p>
          <a:endParaRPr lang="zh-CN" altLang="en-US"/>
        </a:p>
      </dgm:t>
    </dgm:pt>
    <dgm:pt modelId="{2DCE0480-B843-42D7-AB6D-B7CE06537C1B}" type="pres">
      <dgm:prSet presAssocID="{29120A3C-18B9-4A10-9A05-AE54A3AD004D}" presName="negativeSpace" presStyleCnt="0"/>
      <dgm:spPr/>
    </dgm:pt>
    <dgm:pt modelId="{AA307BD4-E8EC-4CB9-A4F9-BD66E5CC963E}" type="pres">
      <dgm:prSet presAssocID="{29120A3C-18B9-4A10-9A05-AE54A3AD004D}" presName="childText" presStyleLbl="conFgAcc1" presStyleIdx="1" presStyleCnt="5">
        <dgm:presLayoutVars>
          <dgm:bulletEnabled val="1"/>
        </dgm:presLayoutVars>
      </dgm:prSet>
      <dgm:spPr/>
      <dgm:t>
        <a:bodyPr/>
        <a:lstStyle/>
        <a:p>
          <a:endParaRPr lang="zh-CN" altLang="en-US"/>
        </a:p>
      </dgm:t>
    </dgm:pt>
    <dgm:pt modelId="{96D5569D-5468-4899-BC78-1E0F8744F59B}" type="pres">
      <dgm:prSet presAssocID="{FE8160E8-F38B-4858-A6F4-D6378187252F}" presName="spaceBetweenRectangles" presStyleCnt="0"/>
      <dgm:spPr/>
    </dgm:pt>
    <dgm:pt modelId="{A7CF05C6-6EF0-45D9-8C6C-55FADB921D62}" type="pres">
      <dgm:prSet presAssocID="{7A02692C-2F54-461C-9FA9-08D44DA388EB}" presName="parentLin" presStyleCnt="0"/>
      <dgm:spPr/>
    </dgm:pt>
    <dgm:pt modelId="{6A21AB67-EC77-43A1-AD5D-7C70AEB46DFC}" type="pres">
      <dgm:prSet presAssocID="{7A02692C-2F54-461C-9FA9-08D44DA388EB}" presName="parentLeftMargin" presStyleCnt="0"/>
      <dgm:spPr/>
      <dgm:t>
        <a:bodyPr/>
        <a:lstStyle/>
        <a:p>
          <a:endParaRPr lang="zh-CN" altLang="en-US"/>
        </a:p>
      </dgm:t>
    </dgm:pt>
    <dgm:pt modelId="{4A34144C-6279-4FB5-9AD4-046E5F243EB2}" type="pres">
      <dgm:prSet presAssocID="{7A02692C-2F54-461C-9FA9-08D44DA388EB}" presName="parentText" presStyleLbl="node1" presStyleIdx="2" presStyleCnt="5">
        <dgm:presLayoutVars>
          <dgm:chMax val="0"/>
          <dgm:bulletEnabled val="1"/>
        </dgm:presLayoutVars>
      </dgm:prSet>
      <dgm:spPr/>
      <dgm:t>
        <a:bodyPr/>
        <a:lstStyle/>
        <a:p>
          <a:endParaRPr lang="zh-CN" altLang="en-US"/>
        </a:p>
      </dgm:t>
    </dgm:pt>
    <dgm:pt modelId="{EFD1867B-E8D5-42FD-9DC0-AEE8A7C86CA4}" type="pres">
      <dgm:prSet presAssocID="{7A02692C-2F54-461C-9FA9-08D44DA388EB}" presName="negativeSpace" presStyleCnt="0"/>
      <dgm:spPr/>
    </dgm:pt>
    <dgm:pt modelId="{5423ACD9-D388-4F72-8C32-E271D281AE72}" type="pres">
      <dgm:prSet presAssocID="{7A02692C-2F54-461C-9FA9-08D44DA388EB}" presName="childText" presStyleLbl="conFgAcc1" presStyleIdx="2" presStyleCnt="5">
        <dgm:presLayoutVars>
          <dgm:bulletEnabled val="1"/>
        </dgm:presLayoutVars>
      </dgm:prSet>
      <dgm:spPr/>
      <dgm:t>
        <a:bodyPr/>
        <a:lstStyle/>
        <a:p>
          <a:endParaRPr lang="zh-CN" altLang="en-US"/>
        </a:p>
      </dgm:t>
    </dgm:pt>
    <dgm:pt modelId="{8B3C80D5-1DEC-4039-BB48-D45BF248FBB3}" type="pres">
      <dgm:prSet presAssocID="{751065D5-8EDA-45DB-BA80-ECA11178C022}" presName="spaceBetweenRectangles" presStyleCnt="0"/>
      <dgm:spPr/>
    </dgm:pt>
    <dgm:pt modelId="{B71A4D5E-2B2F-4A51-A921-AE5F1A267F3D}" type="pres">
      <dgm:prSet presAssocID="{4CDFE756-6AD6-4DC6-95AA-48FBC8192D8D}" presName="parentLin" presStyleCnt="0"/>
      <dgm:spPr/>
    </dgm:pt>
    <dgm:pt modelId="{10470AA9-BEB3-4F06-930D-B5C95845C1EA}" type="pres">
      <dgm:prSet presAssocID="{4CDFE756-6AD6-4DC6-95AA-48FBC8192D8D}" presName="parentLeftMargin" presStyleCnt="0"/>
      <dgm:spPr/>
      <dgm:t>
        <a:bodyPr/>
        <a:lstStyle/>
        <a:p>
          <a:endParaRPr lang="zh-CN" altLang="en-US"/>
        </a:p>
      </dgm:t>
    </dgm:pt>
    <dgm:pt modelId="{4B60DAAA-EE00-42C9-8D23-B3F2E0C7E5C6}" type="pres">
      <dgm:prSet presAssocID="{4CDFE756-6AD6-4DC6-95AA-48FBC8192D8D}" presName="parentText" presStyleLbl="node1" presStyleIdx="3" presStyleCnt="5">
        <dgm:presLayoutVars>
          <dgm:chMax val="0"/>
          <dgm:bulletEnabled val="1"/>
        </dgm:presLayoutVars>
      </dgm:prSet>
      <dgm:spPr/>
      <dgm:t>
        <a:bodyPr/>
        <a:lstStyle/>
        <a:p>
          <a:endParaRPr lang="zh-CN" altLang="en-US"/>
        </a:p>
      </dgm:t>
    </dgm:pt>
    <dgm:pt modelId="{157448B5-B8B1-450F-806D-661161229E06}" type="pres">
      <dgm:prSet presAssocID="{4CDFE756-6AD6-4DC6-95AA-48FBC8192D8D}" presName="negativeSpace" presStyleCnt="0"/>
      <dgm:spPr/>
    </dgm:pt>
    <dgm:pt modelId="{25BE6082-122C-49D3-8B17-C6B73D9F7930}" type="pres">
      <dgm:prSet presAssocID="{4CDFE756-6AD6-4DC6-95AA-48FBC8192D8D}" presName="childText" presStyleLbl="conFgAcc1" presStyleIdx="3" presStyleCnt="5">
        <dgm:presLayoutVars>
          <dgm:bulletEnabled val="1"/>
        </dgm:presLayoutVars>
      </dgm:prSet>
      <dgm:spPr/>
      <dgm:t>
        <a:bodyPr/>
        <a:lstStyle/>
        <a:p>
          <a:endParaRPr lang="zh-CN" altLang="en-US"/>
        </a:p>
      </dgm:t>
    </dgm:pt>
    <dgm:pt modelId="{FF1531B9-A823-49C2-8E0E-351B013CF9BD}" type="pres">
      <dgm:prSet presAssocID="{D5E2146D-0EF5-4468-AEE2-9458820B2F97}" presName="spaceBetweenRectangles" presStyleCnt="0"/>
      <dgm:spPr/>
    </dgm:pt>
    <dgm:pt modelId="{08A62F82-D147-4ACC-92E7-1BABD7CBD703}" type="pres">
      <dgm:prSet presAssocID="{F77DE778-14CE-47B7-8038-E4804C441E63}" presName="parentLin" presStyleCnt="0"/>
      <dgm:spPr/>
    </dgm:pt>
    <dgm:pt modelId="{7C0F467E-04B4-4039-B5DB-0833ADFB7104}" type="pres">
      <dgm:prSet presAssocID="{F77DE778-14CE-47B7-8038-E4804C441E63}" presName="parentLeftMargin" presStyleCnt="0"/>
      <dgm:spPr/>
      <dgm:t>
        <a:bodyPr/>
        <a:lstStyle/>
        <a:p>
          <a:endParaRPr lang="zh-CN" altLang="en-US"/>
        </a:p>
      </dgm:t>
    </dgm:pt>
    <dgm:pt modelId="{C0D424AD-6B79-40F0-AD30-52BF20E1359B}" type="pres">
      <dgm:prSet presAssocID="{F77DE778-14CE-47B7-8038-E4804C441E63}" presName="parentText" presStyleLbl="node1" presStyleIdx="4" presStyleCnt="5">
        <dgm:presLayoutVars>
          <dgm:chMax val="0"/>
          <dgm:bulletEnabled val="1"/>
        </dgm:presLayoutVars>
      </dgm:prSet>
      <dgm:spPr/>
      <dgm:t>
        <a:bodyPr/>
        <a:lstStyle/>
        <a:p>
          <a:endParaRPr lang="zh-CN" altLang="en-US"/>
        </a:p>
      </dgm:t>
    </dgm:pt>
    <dgm:pt modelId="{52A24C3B-7DEB-4AA3-90D4-72CB362E6A8E}" type="pres">
      <dgm:prSet presAssocID="{F77DE778-14CE-47B7-8038-E4804C441E63}" presName="negativeSpace" presStyleCnt="0"/>
      <dgm:spPr/>
    </dgm:pt>
    <dgm:pt modelId="{58905C79-643B-4A02-AA17-0F191ADEDDB0}" type="pres">
      <dgm:prSet presAssocID="{F77DE778-14CE-47B7-8038-E4804C441E63}" presName="childText" presStyleLbl="conFgAcc1" presStyleIdx="4" presStyleCnt="5">
        <dgm:presLayoutVars>
          <dgm:bulletEnabled val="1"/>
        </dgm:presLayoutVars>
      </dgm:prSet>
      <dgm:spPr/>
      <dgm:t>
        <a:bodyPr/>
        <a:lstStyle/>
        <a:p>
          <a:endParaRPr lang="zh-CN" altLang="en-US"/>
        </a:p>
      </dgm:t>
    </dgm:pt>
  </dgm:ptLst>
  <dgm:cxnLst>
    <dgm:cxn modelId="{F394E8BF-3E84-4663-9402-28662F5E20EF}" srcId="{09F64AD0-32B5-46C6-913B-1481B62713E9}" destId="{A787A15C-10DB-46B7-B2DB-A63EC267BEC7}" srcOrd="0" destOrd="0" parTransId="{1924F718-C665-4DCD-AD2A-50802935F7B5}" sibTransId="{2FD3EB71-5779-466A-B700-49C3106987AC}"/>
    <dgm:cxn modelId="{913F7029-C1DC-46D9-A054-3EEAAE0393F9}" srcId="{A787A15C-10DB-46B7-B2DB-A63EC267BEC7}" destId="{DFF89FD7-1019-4063-9DA0-7465F6A87134}" srcOrd="0" destOrd="0" parTransId="{6F74FB7A-4B22-4D8B-A553-A729A65300AA}" sibTransId="{2753F793-3166-45D0-896D-3C793171685F}"/>
    <dgm:cxn modelId="{475173CA-6281-4DEB-8ABA-E4D3B7F73E3C}" srcId="{A787A15C-10DB-46B7-B2DB-A63EC267BEC7}" destId="{FB8F51F6-E09D-43A6-8346-6DA6B404F2EB}" srcOrd="1" destOrd="0" parTransId="{46F8B1A2-9B69-4E84-A79C-6B906F25FF84}" sibTransId="{1583D88A-3A23-4C3D-B153-558A367C75A7}"/>
    <dgm:cxn modelId="{631DBC44-FEDE-43DE-BC5E-CBB0549BDA17}" srcId="{09F64AD0-32B5-46C6-913B-1481B62713E9}" destId="{29120A3C-18B9-4A10-9A05-AE54A3AD004D}" srcOrd="1" destOrd="0" parTransId="{9971E41B-59EE-434D-9147-630CCB958A61}" sibTransId="{FE8160E8-F38B-4858-A6F4-D6378187252F}"/>
    <dgm:cxn modelId="{C7732DAD-7686-4C1D-B930-96156DB92163}" srcId="{29120A3C-18B9-4A10-9A05-AE54A3AD004D}" destId="{973CEAA8-6D46-4341-AE7F-3337F960C335}" srcOrd="0" destOrd="1" parTransId="{CE915466-7093-46B9-B73D-B6559256198B}" sibTransId="{4436F361-8E74-42FA-B9CE-1ECF463854BF}"/>
    <dgm:cxn modelId="{F350EE11-0F25-4652-821E-558CF38A036C}" srcId="{09F64AD0-32B5-46C6-913B-1481B62713E9}" destId="{7A02692C-2F54-461C-9FA9-08D44DA388EB}" srcOrd="2" destOrd="0" parTransId="{95C2860B-A690-4A3A-936D-1E8CD26D395F}" sibTransId="{751065D5-8EDA-45DB-BA80-ECA11178C022}"/>
    <dgm:cxn modelId="{9ADE2A78-BF7C-4717-B736-E159CD264D1F}" srcId="{7A02692C-2F54-461C-9FA9-08D44DA388EB}" destId="{0EBE038A-F382-45CB-B1FA-ACA27CCDA693}" srcOrd="0" destOrd="2" parTransId="{72B53A1E-92EE-4912-9009-0A5718FBB87D}" sibTransId="{1E0668AE-2412-43A5-85DA-EC78EC53C817}"/>
    <dgm:cxn modelId="{AB284650-E804-4902-A30A-EE767BA150C8}" srcId="{09F64AD0-32B5-46C6-913B-1481B62713E9}" destId="{4CDFE756-6AD6-4DC6-95AA-48FBC8192D8D}" srcOrd="3" destOrd="0" parTransId="{19946992-C925-4254-A7FE-735065E01D05}" sibTransId="{D5E2146D-0EF5-4468-AEE2-9458820B2F97}"/>
    <dgm:cxn modelId="{05279F89-7D55-47C1-A88D-11089DBD094D}" srcId="{4CDFE756-6AD6-4DC6-95AA-48FBC8192D8D}" destId="{C021F039-E7DE-4408-88EE-4E5E699BB465}" srcOrd="0" destOrd="3" parTransId="{8EC823B1-8711-4208-99E1-407999C0486B}" sibTransId="{562E4289-C498-434F-8CCB-846928A8F502}"/>
    <dgm:cxn modelId="{3D3B09B1-41FE-41D5-9C70-BEFAE709D8D4}" srcId="{4CDFE756-6AD6-4DC6-95AA-48FBC8192D8D}" destId="{C1D617E9-0815-4AE9-B4B8-A2323C773CA7}" srcOrd="1" destOrd="3" parTransId="{FCAE74D2-D6D5-45C1-A22D-7B312217A2CD}" sibTransId="{3FFF0A3C-A2D9-485B-97EF-132882F3D001}"/>
    <dgm:cxn modelId="{3D51C66C-4112-4481-88B6-C3AE8C7B9DB9}" srcId="{4CDFE756-6AD6-4DC6-95AA-48FBC8192D8D}" destId="{3049CC9F-CEA9-465D-A22E-CF19DA773B28}" srcOrd="2" destOrd="3" parTransId="{8A8C28D1-BC99-4FBA-A309-2266823876BA}" sibTransId="{BD700EDB-46B8-46ED-A300-60192A332022}"/>
    <dgm:cxn modelId="{52E4D128-E35B-406A-A17C-6CE3D28CE1A8}" srcId="{09F64AD0-32B5-46C6-913B-1481B62713E9}" destId="{F77DE778-14CE-47B7-8038-E4804C441E63}" srcOrd="4" destOrd="0" parTransId="{C2C250D4-5645-4440-BB36-4A1AB48FDD8F}" sibTransId="{1BD4A481-BBF2-4CB6-BE8A-DC1C6276F09F}"/>
    <dgm:cxn modelId="{2D52195D-C4BD-4A14-9EE6-9DEDED779933}" srcId="{F77DE778-14CE-47B7-8038-E4804C441E63}" destId="{B86C0405-28AE-4D99-A0E0-7260798A4170}" srcOrd="0" destOrd="4" parTransId="{EBE66437-8D0B-42D9-AAC0-A1266CFD28B1}" sibTransId="{74DD9B57-92D7-41E1-93A2-83562469EC18}"/>
    <dgm:cxn modelId="{F018A6EC-ED3E-4E44-A750-1971E0CB6BF7}" type="presOf" srcId="{09F64AD0-32B5-46C6-913B-1481B62713E9}" destId="{38AB646D-C2F7-4CEA-9E30-840BEBEE68C2}" srcOrd="0" destOrd="0" presId="urn:microsoft.com/office/officeart/2005/8/layout/list1#1"/>
    <dgm:cxn modelId="{D524E965-F1AE-4AE2-A8A8-BC81564B75DB}" type="presParOf" srcId="{38AB646D-C2F7-4CEA-9E30-840BEBEE68C2}" destId="{710F1A9A-D185-4394-A962-F7D8D9822726}" srcOrd="0" destOrd="0" presId="urn:microsoft.com/office/officeart/2005/8/layout/list1#1"/>
    <dgm:cxn modelId="{FDC3115C-A077-461F-ADFB-89E4705D0C5E}" type="presParOf" srcId="{710F1A9A-D185-4394-A962-F7D8D9822726}" destId="{88DE01F0-2D85-48CF-AA4B-C9A73EE3F331}" srcOrd="0" destOrd="0" presId="urn:microsoft.com/office/officeart/2005/8/layout/list1#1"/>
    <dgm:cxn modelId="{42125F4F-E5BF-48BD-AC7B-48DF92CE67D6}" type="presOf" srcId="{A787A15C-10DB-46B7-B2DB-A63EC267BEC7}" destId="{88DE01F0-2D85-48CF-AA4B-C9A73EE3F331}" srcOrd="0" destOrd="0" presId="urn:microsoft.com/office/officeart/2005/8/layout/list1#1"/>
    <dgm:cxn modelId="{218F0583-C14C-4FF9-A712-50FEB93FA3CA}" type="presParOf" srcId="{710F1A9A-D185-4394-A962-F7D8D9822726}" destId="{B0875429-0235-4BFC-AFC9-A2DA8338B728}" srcOrd="1" destOrd="0" presId="urn:microsoft.com/office/officeart/2005/8/layout/list1#1"/>
    <dgm:cxn modelId="{A4EE567F-1EC5-4DFF-BD63-053F255C5DD6}" type="presOf" srcId="{A787A15C-10DB-46B7-B2DB-A63EC267BEC7}" destId="{B0875429-0235-4BFC-AFC9-A2DA8338B728}" srcOrd="0" destOrd="0" presId="urn:microsoft.com/office/officeart/2005/8/layout/list1#1"/>
    <dgm:cxn modelId="{AAA79B23-A94D-4AAA-B3AA-897BEC91AE34}" type="presParOf" srcId="{38AB646D-C2F7-4CEA-9E30-840BEBEE68C2}" destId="{3BDB0120-6F66-4FC8-915A-E065E79E2B1D}" srcOrd="1" destOrd="0" presId="urn:microsoft.com/office/officeart/2005/8/layout/list1#1"/>
    <dgm:cxn modelId="{25995967-1D90-4ABC-911C-15F889C9E883}" type="presParOf" srcId="{38AB646D-C2F7-4CEA-9E30-840BEBEE68C2}" destId="{2F266C60-306D-438E-AE5D-BAA17888AED5}" srcOrd="2" destOrd="0" presId="urn:microsoft.com/office/officeart/2005/8/layout/list1#1"/>
    <dgm:cxn modelId="{768B68BA-D76E-4CDC-A7DE-327959FB38E4}" type="presOf" srcId="{DFF89FD7-1019-4063-9DA0-7465F6A87134}" destId="{2F266C60-306D-438E-AE5D-BAA17888AED5}" srcOrd="0" destOrd="0" presId="urn:microsoft.com/office/officeart/2005/8/layout/list1#1"/>
    <dgm:cxn modelId="{5498A2C7-1CD3-401B-AB08-542C7BDC8547}" type="presOf" srcId="{FB8F51F6-E09D-43A6-8346-6DA6B404F2EB}" destId="{2F266C60-306D-438E-AE5D-BAA17888AED5}" srcOrd="0" destOrd="1" presId="urn:microsoft.com/office/officeart/2005/8/layout/list1#1"/>
    <dgm:cxn modelId="{697BD4A3-19A1-4841-9840-2B5E5F5B4E8E}" type="presParOf" srcId="{38AB646D-C2F7-4CEA-9E30-840BEBEE68C2}" destId="{AA3612AB-EBAE-47BC-B0D1-873987A39AAE}" srcOrd="3" destOrd="0" presId="urn:microsoft.com/office/officeart/2005/8/layout/list1#1"/>
    <dgm:cxn modelId="{AB5BFD7E-3DF1-478F-A1A5-69188D65E8F1}" type="presParOf" srcId="{38AB646D-C2F7-4CEA-9E30-840BEBEE68C2}" destId="{E006C7F5-98E7-469D-9DBA-9A6792EBFFCF}" srcOrd="4" destOrd="0" presId="urn:microsoft.com/office/officeart/2005/8/layout/list1#1"/>
    <dgm:cxn modelId="{8B3CC269-2F4D-4801-9A69-8430807BB084}" type="presParOf" srcId="{E006C7F5-98E7-469D-9DBA-9A6792EBFFCF}" destId="{82A51A68-8910-4F26-B626-CB91BEBD2A04}" srcOrd="0" destOrd="4" presId="urn:microsoft.com/office/officeart/2005/8/layout/list1#1"/>
    <dgm:cxn modelId="{FE7872CE-CA10-47AF-AF0A-C65B4A08809C}" type="presOf" srcId="{29120A3C-18B9-4A10-9A05-AE54A3AD004D}" destId="{82A51A68-8910-4F26-B626-CB91BEBD2A04}" srcOrd="0" destOrd="0" presId="urn:microsoft.com/office/officeart/2005/8/layout/list1#1"/>
    <dgm:cxn modelId="{8C6D5E82-7DF9-4319-B0B1-F44E5C3383E2}" type="presParOf" srcId="{E006C7F5-98E7-469D-9DBA-9A6792EBFFCF}" destId="{AA661434-0125-44D2-8883-A88F70C899FC}" srcOrd="1" destOrd="4" presId="urn:microsoft.com/office/officeart/2005/8/layout/list1#1"/>
    <dgm:cxn modelId="{4C89D798-9B13-4208-A3E9-D50ED501C7EC}" type="presOf" srcId="{29120A3C-18B9-4A10-9A05-AE54A3AD004D}" destId="{AA661434-0125-44D2-8883-A88F70C899FC}" srcOrd="0" destOrd="0" presId="urn:microsoft.com/office/officeart/2005/8/layout/list1#1"/>
    <dgm:cxn modelId="{FC8176D3-4AFA-406F-BD5C-11F881AAD77E}" type="presParOf" srcId="{38AB646D-C2F7-4CEA-9E30-840BEBEE68C2}" destId="{2DCE0480-B843-42D7-AB6D-B7CE06537C1B}" srcOrd="5" destOrd="0" presId="urn:microsoft.com/office/officeart/2005/8/layout/list1#1"/>
    <dgm:cxn modelId="{39B4DD17-4F46-4C3F-BF54-DB4EC86C1F86}" type="presParOf" srcId="{38AB646D-C2F7-4CEA-9E30-840BEBEE68C2}" destId="{AA307BD4-E8EC-4CB9-A4F9-BD66E5CC963E}" srcOrd="6" destOrd="0" presId="urn:microsoft.com/office/officeart/2005/8/layout/list1#1"/>
    <dgm:cxn modelId="{371525C8-EEC5-491D-8D23-4B56EADB1013}" type="presOf" srcId="{973CEAA8-6D46-4341-AE7F-3337F960C335}" destId="{AA307BD4-E8EC-4CB9-A4F9-BD66E5CC963E}" srcOrd="0" destOrd="0" presId="urn:microsoft.com/office/officeart/2005/8/layout/list1#1"/>
    <dgm:cxn modelId="{C60D8602-D2E0-46F2-A9CC-9FF917184637}" type="presParOf" srcId="{38AB646D-C2F7-4CEA-9E30-840BEBEE68C2}" destId="{96D5569D-5468-4899-BC78-1E0F8744F59B}" srcOrd="7" destOrd="0" presId="urn:microsoft.com/office/officeart/2005/8/layout/list1#1"/>
    <dgm:cxn modelId="{E00395A2-37F2-4096-ADE6-952633B6694D}" type="presParOf" srcId="{38AB646D-C2F7-4CEA-9E30-840BEBEE68C2}" destId="{A7CF05C6-6EF0-45D9-8C6C-55FADB921D62}" srcOrd="8" destOrd="0" presId="urn:microsoft.com/office/officeart/2005/8/layout/list1#1"/>
    <dgm:cxn modelId="{F09EA93D-42F8-4A78-ACAB-BA168A6F1659}" type="presParOf" srcId="{A7CF05C6-6EF0-45D9-8C6C-55FADB921D62}" destId="{6A21AB67-EC77-43A1-AD5D-7C70AEB46DFC}" srcOrd="0" destOrd="8" presId="urn:microsoft.com/office/officeart/2005/8/layout/list1#1"/>
    <dgm:cxn modelId="{9E5C2848-5142-4B21-BE33-C572BD3A1C04}" type="presOf" srcId="{7A02692C-2F54-461C-9FA9-08D44DA388EB}" destId="{6A21AB67-EC77-43A1-AD5D-7C70AEB46DFC}" srcOrd="0" destOrd="0" presId="urn:microsoft.com/office/officeart/2005/8/layout/list1#1"/>
    <dgm:cxn modelId="{FF7FEF32-CAD4-40CA-872E-DE0E5C5A0B3A}" type="presParOf" srcId="{A7CF05C6-6EF0-45D9-8C6C-55FADB921D62}" destId="{4A34144C-6279-4FB5-9AD4-046E5F243EB2}" srcOrd="1" destOrd="8" presId="urn:microsoft.com/office/officeart/2005/8/layout/list1#1"/>
    <dgm:cxn modelId="{FBE4C46C-6E57-4CB4-B0DD-FBF462DC6696}" type="presOf" srcId="{7A02692C-2F54-461C-9FA9-08D44DA388EB}" destId="{4A34144C-6279-4FB5-9AD4-046E5F243EB2}" srcOrd="0" destOrd="0" presId="urn:microsoft.com/office/officeart/2005/8/layout/list1#1"/>
    <dgm:cxn modelId="{A92F5584-F224-4341-8E2C-F72734AD406B}" type="presParOf" srcId="{38AB646D-C2F7-4CEA-9E30-840BEBEE68C2}" destId="{EFD1867B-E8D5-42FD-9DC0-AEE8A7C86CA4}" srcOrd="9" destOrd="0" presId="urn:microsoft.com/office/officeart/2005/8/layout/list1#1"/>
    <dgm:cxn modelId="{438AA47B-2E20-4FA6-8B12-0AB03EF215AF}" type="presParOf" srcId="{38AB646D-C2F7-4CEA-9E30-840BEBEE68C2}" destId="{5423ACD9-D388-4F72-8C32-E271D281AE72}" srcOrd="10" destOrd="0" presId="urn:microsoft.com/office/officeart/2005/8/layout/list1#1"/>
    <dgm:cxn modelId="{B74EF850-EAA3-4195-BF33-44D1B7A80D2C}" type="presOf" srcId="{0EBE038A-F382-45CB-B1FA-ACA27CCDA693}" destId="{5423ACD9-D388-4F72-8C32-E271D281AE72}" srcOrd="0" destOrd="0" presId="urn:microsoft.com/office/officeart/2005/8/layout/list1#1"/>
    <dgm:cxn modelId="{964B547A-B3AD-4C04-A8CF-B9D5D6CF40B5}" type="presParOf" srcId="{38AB646D-C2F7-4CEA-9E30-840BEBEE68C2}" destId="{8B3C80D5-1DEC-4039-BB48-D45BF248FBB3}" srcOrd="11" destOrd="0" presId="urn:microsoft.com/office/officeart/2005/8/layout/list1#1"/>
    <dgm:cxn modelId="{A6B491D1-D31B-41A8-972C-1EAB266EF2B9}" type="presParOf" srcId="{38AB646D-C2F7-4CEA-9E30-840BEBEE68C2}" destId="{B71A4D5E-2B2F-4A51-A921-AE5F1A267F3D}" srcOrd="12" destOrd="0" presId="urn:microsoft.com/office/officeart/2005/8/layout/list1#1"/>
    <dgm:cxn modelId="{2B1856F9-2288-47C1-BBF1-A666EED0337F}" type="presParOf" srcId="{B71A4D5E-2B2F-4A51-A921-AE5F1A267F3D}" destId="{10470AA9-BEB3-4F06-930D-B5C95845C1EA}" srcOrd="0" destOrd="12" presId="urn:microsoft.com/office/officeart/2005/8/layout/list1#1"/>
    <dgm:cxn modelId="{41BC13A7-5900-4193-802D-CE0C91069B47}" type="presOf" srcId="{4CDFE756-6AD6-4DC6-95AA-48FBC8192D8D}" destId="{10470AA9-BEB3-4F06-930D-B5C95845C1EA}" srcOrd="0" destOrd="0" presId="urn:microsoft.com/office/officeart/2005/8/layout/list1#1"/>
    <dgm:cxn modelId="{522B6C35-6882-49D0-8A4F-6AF676642C05}" type="presParOf" srcId="{B71A4D5E-2B2F-4A51-A921-AE5F1A267F3D}" destId="{4B60DAAA-EE00-42C9-8D23-B3F2E0C7E5C6}" srcOrd="1" destOrd="12" presId="urn:microsoft.com/office/officeart/2005/8/layout/list1#1"/>
    <dgm:cxn modelId="{281C6CFB-4F06-4CDF-96E3-42958D87ED40}" type="presOf" srcId="{4CDFE756-6AD6-4DC6-95AA-48FBC8192D8D}" destId="{4B60DAAA-EE00-42C9-8D23-B3F2E0C7E5C6}" srcOrd="0" destOrd="0" presId="urn:microsoft.com/office/officeart/2005/8/layout/list1#1"/>
    <dgm:cxn modelId="{096239BC-CC89-41A0-AF91-3FA5F34C99C7}" type="presParOf" srcId="{38AB646D-C2F7-4CEA-9E30-840BEBEE68C2}" destId="{157448B5-B8B1-450F-806D-661161229E06}" srcOrd="13" destOrd="0" presId="urn:microsoft.com/office/officeart/2005/8/layout/list1#1"/>
    <dgm:cxn modelId="{A62CBD99-FAE2-4CAE-AF4B-AA36A84C5D4C}" type="presParOf" srcId="{38AB646D-C2F7-4CEA-9E30-840BEBEE68C2}" destId="{25BE6082-122C-49D3-8B17-C6B73D9F7930}" srcOrd="14" destOrd="0" presId="urn:microsoft.com/office/officeart/2005/8/layout/list1#1"/>
    <dgm:cxn modelId="{04407BF9-1B07-4BD7-A947-4D10FFF7E944}" type="presOf" srcId="{C021F039-E7DE-4408-88EE-4E5E699BB465}" destId="{25BE6082-122C-49D3-8B17-C6B73D9F7930}" srcOrd="0" destOrd="0" presId="urn:microsoft.com/office/officeart/2005/8/layout/list1#1"/>
    <dgm:cxn modelId="{1C6F73C2-A5B8-4A2A-B6C3-A5B5674EF5FD}" type="presOf" srcId="{C1D617E9-0815-4AE9-B4B8-A2323C773CA7}" destId="{25BE6082-122C-49D3-8B17-C6B73D9F7930}" srcOrd="0" destOrd="1" presId="urn:microsoft.com/office/officeart/2005/8/layout/list1#1"/>
    <dgm:cxn modelId="{494511F9-FBB5-4BD4-BC7C-08E8C45E5535}" type="presOf" srcId="{3049CC9F-CEA9-465D-A22E-CF19DA773B28}" destId="{25BE6082-122C-49D3-8B17-C6B73D9F7930}" srcOrd="0" destOrd="2" presId="urn:microsoft.com/office/officeart/2005/8/layout/list1#1"/>
    <dgm:cxn modelId="{2F081C61-17D8-4BFC-8E93-C9AA955A879B}" type="presParOf" srcId="{38AB646D-C2F7-4CEA-9E30-840BEBEE68C2}" destId="{FF1531B9-A823-49C2-8E0E-351B013CF9BD}" srcOrd="15" destOrd="0" presId="urn:microsoft.com/office/officeart/2005/8/layout/list1#1"/>
    <dgm:cxn modelId="{56084321-74D7-4250-8630-83D1557137DB}" type="presParOf" srcId="{38AB646D-C2F7-4CEA-9E30-840BEBEE68C2}" destId="{08A62F82-D147-4ACC-92E7-1BABD7CBD703}" srcOrd="16" destOrd="0" presId="urn:microsoft.com/office/officeart/2005/8/layout/list1#1"/>
    <dgm:cxn modelId="{73D2B014-E60D-4E94-A235-08516B9F566B}" type="presParOf" srcId="{08A62F82-D147-4ACC-92E7-1BABD7CBD703}" destId="{7C0F467E-04B4-4039-B5DB-0833ADFB7104}" srcOrd="0" destOrd="16" presId="urn:microsoft.com/office/officeart/2005/8/layout/list1#1"/>
    <dgm:cxn modelId="{244AEECD-83ED-4AEB-8BC5-C32EB901977C}" type="presOf" srcId="{F77DE778-14CE-47B7-8038-E4804C441E63}" destId="{7C0F467E-04B4-4039-B5DB-0833ADFB7104}" srcOrd="0" destOrd="0" presId="urn:microsoft.com/office/officeart/2005/8/layout/list1#1"/>
    <dgm:cxn modelId="{0A8E1383-C62A-481D-B355-959C938AC2E9}" type="presParOf" srcId="{08A62F82-D147-4ACC-92E7-1BABD7CBD703}" destId="{C0D424AD-6B79-40F0-AD30-52BF20E1359B}" srcOrd="1" destOrd="16" presId="urn:microsoft.com/office/officeart/2005/8/layout/list1#1"/>
    <dgm:cxn modelId="{D433ACAD-B4BC-47FC-A25F-20620FBAE0CB}" type="presOf" srcId="{F77DE778-14CE-47B7-8038-E4804C441E63}" destId="{C0D424AD-6B79-40F0-AD30-52BF20E1359B}" srcOrd="0" destOrd="0" presId="urn:microsoft.com/office/officeart/2005/8/layout/list1#1"/>
    <dgm:cxn modelId="{2B384655-B361-421F-9F22-57DFD6F20B68}" type="presParOf" srcId="{38AB646D-C2F7-4CEA-9E30-840BEBEE68C2}" destId="{52A24C3B-7DEB-4AA3-90D4-72CB362E6A8E}" srcOrd="17" destOrd="0" presId="urn:microsoft.com/office/officeart/2005/8/layout/list1#1"/>
    <dgm:cxn modelId="{0FB7F132-72F3-4C68-901A-8C820E9FF4DB}" type="presParOf" srcId="{38AB646D-C2F7-4CEA-9E30-840BEBEE68C2}" destId="{58905C79-643B-4A02-AA17-0F191ADEDDB0}" srcOrd="18" destOrd="0" presId="urn:microsoft.com/office/officeart/2005/8/layout/list1#1"/>
    <dgm:cxn modelId="{18B198E4-5757-495A-9288-90733854B178}" type="presOf" srcId="{B86C0405-28AE-4D99-A0E0-7260798A4170}" destId="{58905C79-643B-4A02-AA17-0F191ADEDDB0}" srcOrd="0"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29684" cy="5500727"/>
        <a:chOff x="0" y="0"/>
        <a:chExt cx="8429684" cy="5500727"/>
      </a:xfrm>
    </dsp:grpSpPr>
    <dsp:sp modelId="{2F266C60-306D-438E-AE5D-BAA17888AED5}">
      <dsp:nvSpPr>
        <dsp:cNvPr id="5" name="矩形 4"/>
        <dsp:cNvSpPr/>
      </dsp:nvSpPr>
      <dsp:spPr bwMode="white">
        <a:xfrm>
          <a:off x="0" y="240138"/>
          <a:ext cx="8429684" cy="911860"/>
        </a:xfrm>
        <a:prstGeom prst="rect">
          <a:avLst/>
        </a:prstGeom>
        <a:sp3d z="152400" extrusionH="63500" prstMaterial="dkEdge">
          <a:bevelT w="135400" h="16350" prst="relaxedInset"/>
          <a:contourClr>
            <a:schemeClr val="bg1"/>
          </a:contourClr>
        </a:sp3d>
      </dsp:spPr>
      <dsp:style>
        <a:lnRef idx="1">
          <a:schemeClr val="accent3">
            <a:hueOff val="0"/>
            <a:satOff val="0"/>
            <a:lumOff val="0"/>
            <a:alpha val="100000"/>
          </a:schemeClr>
        </a:lnRef>
        <a:fillRef idx="1">
          <a:schemeClr val="lt1">
            <a:alpha val="90000"/>
          </a:schemeClr>
        </a:fillRef>
        <a:effectRef idx="2">
          <a:scrgbClr r="0" g="0" b="0"/>
        </a:effectRef>
        <a:fontRef idx="minor"/>
      </dsp:style>
      <dsp:txBody>
        <a:bodyPr lIns="654237" tIns="312420" rIns="654237" bIns="106680"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chemeClr val="dk1"/>
              </a:solidFill>
              <a:latin typeface="+mn-ea"/>
              <a:ea typeface="+mn-ea"/>
            </a:rPr>
            <a:t>网上申报流程</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latin typeface="+mn-ea"/>
              <a:ea typeface="+mn-ea"/>
            </a:rPr>
            <a:t>纸质材料流转</a:t>
          </a:r>
          <a:endParaRPr lang="zh-CN" altLang="en-US" dirty="0">
            <a:solidFill>
              <a:schemeClr val="dk1"/>
            </a:solidFill>
          </a:endParaRPr>
        </a:p>
      </dsp:txBody>
      <dsp:txXfrm>
        <a:off x="0" y="240138"/>
        <a:ext cx="8429684" cy="911860"/>
      </dsp:txXfrm>
    </dsp:sp>
    <dsp:sp modelId="{B0875429-0235-4BFC-AFC9-A2DA8338B728}">
      <dsp:nvSpPr>
        <dsp:cNvPr id="4" name="圆角矩形 3"/>
        <dsp:cNvSpPr/>
      </dsp:nvSpPr>
      <dsp:spPr bwMode="white">
        <a:xfrm>
          <a:off x="421484" y="18738"/>
          <a:ext cx="5900779" cy="442800"/>
        </a:xfrm>
        <a:prstGeom prst="roundRect">
          <a:avLst/>
        </a:prstGeom>
        <a:sp3d prstMaterial="plastic">
          <a:bevelT w="127000" h="25400" prst="relaxedInset"/>
        </a:sp3d>
      </dsp:spPr>
      <dsp:style>
        <a:lnRef idx="0">
          <a:schemeClr val="lt1"/>
        </a:lnRef>
        <a:fillRef idx="3">
          <a:schemeClr val="accent3">
            <a:hueOff val="0"/>
            <a:satOff val="0"/>
            <a:lumOff val="0"/>
            <a:alpha val="100000"/>
          </a:schemeClr>
        </a:fillRef>
        <a:effectRef idx="2">
          <a:scrgbClr r="0" g="0" b="0"/>
        </a:effectRef>
        <a:fontRef idx="minor">
          <a:schemeClr val="lt1"/>
        </a:fontRef>
      </dsp:style>
      <dsp:txBody>
        <a:bodyPr vert="horz" wrap="square" lIns="223035" tIns="0" rIns="223035" bIns="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dirty="0" smtClean="0"/>
            <a:t>申报流程</a:t>
          </a:r>
          <a:endParaRPr lang="zh-CN" altLang="en-US" dirty="0"/>
        </a:p>
      </dsp:txBody>
      <dsp:txXfrm>
        <a:off x="421484" y="18738"/>
        <a:ext cx="5900779" cy="442800"/>
      </dsp:txXfrm>
    </dsp:sp>
    <dsp:sp modelId="{AA307BD4-E8EC-4CB9-A4F9-BD66E5CC963E}">
      <dsp:nvSpPr>
        <dsp:cNvPr id="8" name="矩形 7"/>
        <dsp:cNvSpPr/>
      </dsp:nvSpPr>
      <dsp:spPr bwMode="white">
        <a:xfrm>
          <a:off x="0" y="1454398"/>
          <a:ext cx="8429684" cy="648335"/>
        </a:xfrm>
        <a:prstGeom prst="rect">
          <a:avLst/>
        </a:prstGeom>
        <a:sp3d z="152400" extrusionH="63500" prstMaterial="dkEdge">
          <a:bevelT w="135400" h="16350" prst="relaxedInset"/>
          <a:contourClr>
            <a:schemeClr val="bg1"/>
          </a:contourClr>
        </a:sp3d>
      </dsp:spPr>
      <dsp:style>
        <a:lnRef idx="1">
          <a:schemeClr val="accent3">
            <a:hueOff val="2820000"/>
            <a:satOff val="-4215"/>
            <a:lumOff val="-685"/>
            <a:alpha val="100000"/>
          </a:schemeClr>
        </a:lnRef>
        <a:fillRef idx="1">
          <a:schemeClr val="lt1">
            <a:alpha val="90000"/>
          </a:schemeClr>
        </a:fillRef>
        <a:effectRef idx="2">
          <a:scrgbClr r="0" g="0" b="0"/>
        </a:effectRef>
        <a:fontRef idx="minor"/>
      </dsp:style>
      <dsp:txBody>
        <a:bodyPr lIns="654237" tIns="312420" rIns="654237" bIns="106680"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chemeClr val="dk1"/>
              </a:solidFill>
            </a:rPr>
            <a:t>申报界面</a:t>
          </a:r>
          <a:endParaRPr lang="zh-CN" altLang="en-US" dirty="0">
            <a:solidFill>
              <a:schemeClr val="dk1"/>
            </a:solidFill>
          </a:endParaRPr>
        </a:p>
      </dsp:txBody>
      <dsp:txXfrm>
        <a:off x="0" y="1454398"/>
        <a:ext cx="8429684" cy="648335"/>
      </dsp:txXfrm>
    </dsp:sp>
    <dsp:sp modelId="{AA661434-0125-44D2-8883-A88F70C899FC}">
      <dsp:nvSpPr>
        <dsp:cNvPr id="7" name="圆角矩形 6"/>
        <dsp:cNvSpPr/>
      </dsp:nvSpPr>
      <dsp:spPr bwMode="white">
        <a:xfrm>
          <a:off x="421484" y="1232998"/>
          <a:ext cx="5900779" cy="442800"/>
        </a:xfrm>
        <a:prstGeom prst="roundRect">
          <a:avLst/>
        </a:prstGeom>
        <a:sp3d prstMaterial="plastic">
          <a:bevelT w="127000" h="25400" prst="relaxedInset"/>
        </a:sp3d>
      </dsp:spPr>
      <dsp:style>
        <a:lnRef idx="0">
          <a:schemeClr val="lt1"/>
        </a:lnRef>
        <a:fillRef idx="3">
          <a:schemeClr val="accent3">
            <a:hueOff val="2820000"/>
            <a:satOff val="-4215"/>
            <a:lumOff val="-685"/>
            <a:alpha val="100000"/>
          </a:schemeClr>
        </a:fillRef>
        <a:effectRef idx="2">
          <a:scrgbClr r="0" g="0" b="0"/>
        </a:effectRef>
        <a:fontRef idx="minor">
          <a:schemeClr val="lt1"/>
        </a:fontRef>
      </dsp:style>
      <dsp:txBody>
        <a:bodyPr lIns="223035" tIns="0" rIns="223035" bIns="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smtClean="0"/>
            <a:t>申报界面</a:t>
          </a:r>
          <a:endParaRPr lang="zh-CN" altLang="en-US" dirty="0"/>
        </a:p>
      </dsp:txBody>
      <dsp:txXfrm>
        <a:off x="421484" y="1232998"/>
        <a:ext cx="5900779" cy="442800"/>
      </dsp:txXfrm>
    </dsp:sp>
    <dsp:sp modelId="{5423ACD9-D388-4F72-8C32-E271D281AE72}">
      <dsp:nvSpPr>
        <dsp:cNvPr id="11" name="矩形 10"/>
        <dsp:cNvSpPr/>
      </dsp:nvSpPr>
      <dsp:spPr bwMode="white">
        <a:xfrm>
          <a:off x="0" y="2405134"/>
          <a:ext cx="8429684" cy="648335"/>
        </a:xfrm>
        <a:prstGeom prst="rect">
          <a:avLst/>
        </a:prstGeom>
        <a:sp3d z="152400" extrusionH="63500" prstMaterial="dkEdge">
          <a:bevelT w="135400" h="16350" prst="relaxedInset"/>
          <a:contourClr>
            <a:schemeClr val="bg1"/>
          </a:contourClr>
        </a:sp3d>
      </dsp:spPr>
      <dsp:style>
        <a:lnRef idx="1">
          <a:schemeClr val="accent3">
            <a:hueOff val="5640000"/>
            <a:satOff val="-8430"/>
            <a:lumOff val="-1372"/>
            <a:alpha val="100000"/>
          </a:schemeClr>
        </a:lnRef>
        <a:fillRef idx="1">
          <a:schemeClr val="lt1">
            <a:alpha val="90000"/>
          </a:schemeClr>
        </a:fillRef>
        <a:effectRef idx="2">
          <a:scrgbClr r="0" g="0" b="0"/>
        </a:effectRef>
        <a:fontRef idx="minor"/>
      </dsp:style>
      <dsp:txBody>
        <a:bodyPr lIns="654237" tIns="312420" rIns="654237" bIns="106680"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chemeClr val="dk1"/>
              </a:solidFill>
            </a:rPr>
            <a:t>审核界面</a:t>
          </a:r>
          <a:endParaRPr lang="zh-CN" altLang="en-US" dirty="0">
            <a:solidFill>
              <a:schemeClr val="dk1"/>
            </a:solidFill>
          </a:endParaRPr>
        </a:p>
      </dsp:txBody>
      <dsp:txXfrm>
        <a:off x="0" y="2405134"/>
        <a:ext cx="8429684" cy="648335"/>
      </dsp:txXfrm>
    </dsp:sp>
    <dsp:sp modelId="{4A34144C-6279-4FB5-9AD4-046E5F243EB2}">
      <dsp:nvSpPr>
        <dsp:cNvPr id="10" name="圆角矩形 9"/>
        <dsp:cNvSpPr/>
      </dsp:nvSpPr>
      <dsp:spPr bwMode="white">
        <a:xfrm>
          <a:off x="421484" y="2183734"/>
          <a:ext cx="5900779" cy="442800"/>
        </a:xfrm>
        <a:prstGeom prst="roundRect">
          <a:avLst/>
        </a:prstGeom>
        <a:sp3d prstMaterial="plastic">
          <a:bevelT w="127000" h="25400" prst="relaxedInset"/>
        </a:sp3d>
      </dsp:spPr>
      <dsp:style>
        <a:lnRef idx="0">
          <a:schemeClr val="lt1"/>
        </a:lnRef>
        <a:fillRef idx="3">
          <a:schemeClr val="accent3">
            <a:hueOff val="5640000"/>
            <a:satOff val="-8430"/>
            <a:lumOff val="-1372"/>
            <a:alpha val="100000"/>
          </a:schemeClr>
        </a:fillRef>
        <a:effectRef idx="2">
          <a:scrgbClr r="0" g="0" b="0"/>
        </a:effectRef>
        <a:fontRef idx="minor">
          <a:schemeClr val="lt1"/>
        </a:fontRef>
      </dsp:style>
      <dsp:txBody>
        <a:bodyPr lIns="223035" tIns="0" rIns="223035" bIns="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smtClean="0"/>
            <a:t>审核界面</a:t>
          </a:r>
          <a:endParaRPr lang="zh-CN" altLang="en-US" dirty="0"/>
        </a:p>
      </dsp:txBody>
      <dsp:txXfrm>
        <a:off x="421484" y="2183734"/>
        <a:ext cx="5900779" cy="442800"/>
      </dsp:txXfrm>
    </dsp:sp>
    <dsp:sp modelId="{25BE6082-122C-49D3-8B17-C6B73D9F7930}">
      <dsp:nvSpPr>
        <dsp:cNvPr id="14" name="矩形 13"/>
        <dsp:cNvSpPr/>
      </dsp:nvSpPr>
      <dsp:spPr bwMode="white">
        <a:xfrm>
          <a:off x="0" y="3355869"/>
          <a:ext cx="8429684" cy="1175385"/>
        </a:xfrm>
        <a:prstGeom prst="rect">
          <a:avLst/>
        </a:prstGeom>
        <a:sp3d z="152400" extrusionH="63500" prstMaterial="dkEdge">
          <a:bevelT w="135400" h="16350" prst="relaxedInset"/>
          <a:contourClr>
            <a:schemeClr val="bg1"/>
          </a:contourClr>
        </a:sp3d>
      </dsp:spPr>
      <dsp:style>
        <a:lnRef idx="1">
          <a:schemeClr val="accent3">
            <a:hueOff val="8460000"/>
            <a:satOff val="-12646"/>
            <a:lumOff val="-2058"/>
            <a:alpha val="100000"/>
          </a:schemeClr>
        </a:lnRef>
        <a:fillRef idx="1">
          <a:schemeClr val="lt1">
            <a:alpha val="90000"/>
          </a:schemeClr>
        </a:fillRef>
        <a:effectRef idx="2">
          <a:scrgbClr r="0" g="0" b="0"/>
        </a:effectRef>
        <a:fontRef idx="minor"/>
      </dsp:style>
      <dsp:txBody>
        <a:bodyPr lIns="654237" tIns="312420" rIns="654237" bIns="106680"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chemeClr val="dk1"/>
              </a:solidFill>
            </a:rPr>
            <a:t>数据集成总体方案</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信息来源</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数据集成规则</a:t>
          </a:r>
          <a:endParaRPr lang="zh-CN" altLang="en-US" dirty="0">
            <a:solidFill>
              <a:schemeClr val="dk1"/>
            </a:solidFill>
          </a:endParaRPr>
        </a:p>
      </dsp:txBody>
      <dsp:txXfrm>
        <a:off x="0" y="3355869"/>
        <a:ext cx="8429684" cy="1175385"/>
      </dsp:txXfrm>
    </dsp:sp>
    <dsp:sp modelId="{4B60DAAA-EE00-42C9-8D23-B3F2E0C7E5C6}">
      <dsp:nvSpPr>
        <dsp:cNvPr id="13" name="圆角矩形 12"/>
        <dsp:cNvSpPr/>
      </dsp:nvSpPr>
      <dsp:spPr bwMode="white">
        <a:xfrm>
          <a:off x="421484" y="3134469"/>
          <a:ext cx="5900779" cy="442800"/>
        </a:xfrm>
        <a:prstGeom prst="roundRect">
          <a:avLst/>
        </a:prstGeom>
        <a:sp3d prstMaterial="plastic">
          <a:bevelT w="127000" h="25400" prst="relaxedInset"/>
        </a:sp3d>
      </dsp:spPr>
      <dsp:style>
        <a:lnRef idx="0">
          <a:schemeClr val="lt1"/>
        </a:lnRef>
        <a:fillRef idx="3">
          <a:schemeClr val="accent3">
            <a:hueOff val="8460000"/>
            <a:satOff val="-12646"/>
            <a:lumOff val="-2058"/>
            <a:alpha val="100000"/>
          </a:schemeClr>
        </a:fillRef>
        <a:effectRef idx="2">
          <a:scrgbClr r="0" g="0" b="0"/>
        </a:effectRef>
        <a:fontRef idx="minor">
          <a:schemeClr val="lt1"/>
        </a:fontRef>
      </dsp:style>
      <dsp:txBody>
        <a:bodyPr lIns="223035" tIns="0" rIns="223035" bIns="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dirty="0" smtClean="0">
              <a:ea typeface="宋体" panose="02010600030101010101" pitchFamily="2" charset="-122"/>
            </a:rPr>
            <a:t>数据介绍</a:t>
          </a:r>
          <a:endParaRPr lang="zh-CN" altLang="en-US" dirty="0"/>
        </a:p>
      </dsp:txBody>
      <dsp:txXfrm>
        <a:off x="421484" y="3134469"/>
        <a:ext cx="5900779" cy="442800"/>
      </dsp:txXfrm>
    </dsp:sp>
    <dsp:sp modelId="{58905C79-643B-4A02-AA17-0F191ADEDDB0}">
      <dsp:nvSpPr>
        <dsp:cNvPr id="17" name="矩形 16"/>
        <dsp:cNvSpPr/>
      </dsp:nvSpPr>
      <dsp:spPr bwMode="white">
        <a:xfrm>
          <a:off x="0" y="4833654"/>
          <a:ext cx="8429684" cy="648335"/>
        </a:xfrm>
        <a:prstGeom prst="rect">
          <a:avLst/>
        </a:prstGeom>
        <a:sp3d z="152400" extrusionH="63500" prstMaterial="dkEdge">
          <a:bevelT w="135400" h="16350" prst="relaxedInset"/>
          <a:contourClr>
            <a:schemeClr val="bg1"/>
          </a:contourClr>
        </a:sp3d>
      </dsp:spPr>
      <dsp:style>
        <a:lnRef idx="1">
          <a:schemeClr val="accent3">
            <a:hueOff val="11280000"/>
            <a:satOff val="-16862"/>
            <a:lumOff val="-2744"/>
            <a:alpha val="100000"/>
          </a:schemeClr>
        </a:lnRef>
        <a:fillRef idx="1">
          <a:schemeClr val="lt1">
            <a:alpha val="90000"/>
          </a:schemeClr>
        </a:fillRef>
        <a:effectRef idx="2">
          <a:scrgbClr r="0" g="0" b="0"/>
        </a:effectRef>
        <a:fontRef idx="minor"/>
      </dsp:style>
      <dsp:txBody>
        <a:bodyPr lIns="654237" tIns="312420" rIns="654237" bIns="106680"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smtClean="0">
              <a:solidFill>
                <a:schemeClr val="dk1"/>
              </a:solidFill>
            </a:rPr>
            <a:t>常见问题</a:t>
          </a:r>
          <a:endParaRPr lang="zh-CN" altLang="en-US" dirty="0">
            <a:solidFill>
              <a:schemeClr val="dk1"/>
            </a:solidFill>
          </a:endParaRPr>
        </a:p>
      </dsp:txBody>
      <dsp:txXfrm>
        <a:off x="0" y="4833654"/>
        <a:ext cx="8429684" cy="648335"/>
      </dsp:txXfrm>
    </dsp:sp>
    <dsp:sp modelId="{C0D424AD-6B79-40F0-AD30-52BF20E1359B}">
      <dsp:nvSpPr>
        <dsp:cNvPr id="16" name="圆角矩形 15"/>
        <dsp:cNvSpPr/>
      </dsp:nvSpPr>
      <dsp:spPr bwMode="white">
        <a:xfrm>
          <a:off x="421484" y="4612254"/>
          <a:ext cx="5900779" cy="442800"/>
        </a:xfrm>
        <a:prstGeom prst="roundRect">
          <a:avLst/>
        </a:prstGeom>
        <a:sp3d prstMaterial="plastic">
          <a:bevelT w="127000" h="25400" prst="relaxedInset"/>
        </a:sp3d>
      </dsp:spPr>
      <dsp:style>
        <a:lnRef idx="0">
          <a:schemeClr val="lt1"/>
        </a:lnRef>
        <a:fillRef idx="3">
          <a:schemeClr val="accent3">
            <a:hueOff val="11280000"/>
            <a:satOff val="-16862"/>
            <a:lumOff val="-2744"/>
            <a:alpha val="100000"/>
          </a:schemeClr>
        </a:fillRef>
        <a:effectRef idx="2">
          <a:scrgbClr r="0" g="0" b="0"/>
        </a:effectRef>
        <a:fontRef idx="minor">
          <a:schemeClr val="lt1"/>
        </a:fontRef>
      </dsp:style>
      <dsp:txBody>
        <a:bodyPr lIns="223035" tIns="0" rIns="223035" bIns="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smtClean="0">
              <a:latin typeface="+mn-ea"/>
              <a:ea typeface="+mn-ea"/>
            </a:rPr>
            <a:t>常见问题</a:t>
          </a:r>
          <a:endParaRPr lang="zh-CN" altLang="en-US" dirty="0"/>
        </a:p>
      </dsp:txBody>
      <dsp:txXfrm>
        <a:off x="421484" y="4612254"/>
        <a:ext cx="5900779" cy="442800"/>
      </dsp:txXfrm>
    </dsp:sp>
    <dsp:sp modelId="{88DE01F0-2D85-48CF-AA4B-C9A73EE3F331}">
      <dsp:nvSpPr>
        <dsp:cNvPr id="3" name="矩形 2" hidden="1"/>
        <dsp:cNvSpPr/>
      </dsp:nvSpPr>
      <dsp:spPr>
        <a:xfrm>
          <a:off x="0" y="18738"/>
          <a:ext cx="421484" cy="442800"/>
        </a:xfrm>
        <a:prstGeom prst="rect">
          <a:avLst/>
        </a:prstGeom>
      </dsp:spPr>
      <dsp:txXfrm>
        <a:off x="0" y="18738"/>
        <a:ext cx="421484" cy="442800"/>
      </dsp:txXfrm>
    </dsp:sp>
    <dsp:sp modelId="{82A51A68-8910-4F26-B626-CB91BEBD2A04}">
      <dsp:nvSpPr>
        <dsp:cNvPr id="6" name="矩形 5" hidden="1"/>
        <dsp:cNvSpPr/>
      </dsp:nvSpPr>
      <dsp:spPr>
        <a:xfrm>
          <a:off x="0" y="1232998"/>
          <a:ext cx="421484" cy="442800"/>
        </a:xfrm>
        <a:prstGeom prst="rect">
          <a:avLst/>
        </a:prstGeom>
      </dsp:spPr>
      <dsp:txXfrm>
        <a:off x="0" y="1232998"/>
        <a:ext cx="421484" cy="442800"/>
      </dsp:txXfrm>
    </dsp:sp>
    <dsp:sp modelId="{6A21AB67-EC77-43A1-AD5D-7C70AEB46DFC}">
      <dsp:nvSpPr>
        <dsp:cNvPr id="9" name="矩形 8" hidden="1"/>
        <dsp:cNvSpPr/>
      </dsp:nvSpPr>
      <dsp:spPr>
        <a:xfrm>
          <a:off x="0" y="2183734"/>
          <a:ext cx="421484" cy="442800"/>
        </a:xfrm>
        <a:prstGeom prst="rect">
          <a:avLst/>
        </a:prstGeom>
      </dsp:spPr>
      <dsp:txXfrm>
        <a:off x="0" y="2183734"/>
        <a:ext cx="421484" cy="442800"/>
      </dsp:txXfrm>
    </dsp:sp>
    <dsp:sp modelId="{10470AA9-BEB3-4F06-930D-B5C95845C1EA}">
      <dsp:nvSpPr>
        <dsp:cNvPr id="12" name="矩形 11" hidden="1"/>
        <dsp:cNvSpPr/>
      </dsp:nvSpPr>
      <dsp:spPr>
        <a:xfrm>
          <a:off x="0" y="3134469"/>
          <a:ext cx="421484" cy="442800"/>
        </a:xfrm>
        <a:prstGeom prst="rect">
          <a:avLst/>
        </a:prstGeom>
      </dsp:spPr>
      <dsp:txXfrm>
        <a:off x="0" y="3134469"/>
        <a:ext cx="421484" cy="442800"/>
      </dsp:txXfrm>
    </dsp:sp>
    <dsp:sp modelId="{7C0F467E-04B4-4039-B5DB-0833ADFB7104}">
      <dsp:nvSpPr>
        <dsp:cNvPr id="15" name="矩形 14" hidden="1"/>
        <dsp:cNvSpPr/>
      </dsp:nvSpPr>
      <dsp:spPr>
        <a:xfrm>
          <a:off x="0" y="4612254"/>
          <a:ext cx="421484" cy="442800"/>
        </a:xfrm>
        <a:prstGeom prst="rect">
          <a:avLst/>
        </a:prstGeom>
      </dsp:spPr>
      <dsp:txXfrm>
        <a:off x="0" y="4612254"/>
        <a:ext cx="421484" cy="44280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43608" y="2564905"/>
            <a:ext cx="7704856" cy="675506"/>
          </a:xfrm>
          <a:prstGeom prst="rect">
            <a:avLst/>
          </a:prstGeom>
        </p:spPr>
        <p:txBody>
          <a:bodyPr anchor="ctr"/>
          <a:lstStyle>
            <a:lvl1pPr algn="r">
              <a:defRPr sz="2800" b="1">
                <a:solidFill>
                  <a:schemeClr val="bg1"/>
                </a:solidFill>
                <a:latin typeface="微软雅黑" panose="020B0503020204020204" pitchFamily="34" charset="-122"/>
                <a:ea typeface="微软雅黑" panose="020B0503020204020204" pitchFamily="34" charset="-122"/>
              </a:defRPr>
            </a:lvl1pPr>
          </a:lstStyle>
          <a:p>
            <a:pPr fontAlgn="base"/>
            <a:endParaRPr lang="zh-CN" altLang="en-US" strike="noStrike" noProof="1"/>
          </a:p>
        </p:txBody>
      </p:sp>
      <p:sp>
        <p:nvSpPr>
          <p:cNvPr id="3" name="副标题 2"/>
          <p:cNvSpPr>
            <a:spLocks noGrp="1"/>
          </p:cNvSpPr>
          <p:nvPr>
            <p:ph type="subTitle" idx="1"/>
          </p:nvPr>
        </p:nvSpPr>
        <p:spPr>
          <a:xfrm>
            <a:off x="1835697" y="3356992"/>
            <a:ext cx="6950495" cy="432048"/>
          </a:xfrm>
          <a:prstGeom prst="rect">
            <a:avLst/>
          </a:prstGeom>
        </p:spPr>
        <p:txBody>
          <a:bodyPr/>
          <a:lstStyle>
            <a:lvl1pPr marL="0" indent="0" algn="r">
              <a:buNone/>
              <a:defRPr sz="2000">
                <a:solidFill>
                  <a:schemeClr val="bg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endParaRPr lang="zh-CN" altLang="en-US" strike="noStrike" noProof="1"/>
          </a:p>
        </p:txBody>
      </p:sp>
      <p:sp>
        <p:nvSpPr>
          <p:cNvPr id="8" name="内容占位符 7"/>
          <p:cNvSpPr>
            <a:spLocks noGrp="1"/>
          </p:cNvSpPr>
          <p:nvPr>
            <p:ph sz="quarter" idx="10"/>
          </p:nvPr>
        </p:nvSpPr>
        <p:spPr>
          <a:xfrm>
            <a:off x="6804248" y="5876925"/>
            <a:ext cx="2016125" cy="647700"/>
          </a:xfrm>
          <a:prstGeom prst="rect">
            <a:avLst/>
          </a:prstGeom>
        </p:spPr>
        <p:txBody>
          <a:bodyPr anchor="ctr"/>
          <a:lstStyle>
            <a:lvl1pPr algn="r">
              <a:buNone/>
              <a:defRPr sz="2000">
                <a:solidFill>
                  <a:srgbClr val="99CC00"/>
                </a:solidFill>
                <a:latin typeface="方正黑体简体"/>
              </a:defRPr>
            </a:lvl1pPr>
          </a:lstStyle>
          <a:p>
            <a:pPr lvl="0" fontAlgn="base"/>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9"/>
            <a:ext cx="8589640" cy="490066"/>
          </a:xfrm>
          <a:prstGeom prst="rect">
            <a:avLst/>
          </a:prstGeom>
        </p:spPr>
        <p:txBody>
          <a:bodyPr/>
          <a:lstStyle>
            <a:lvl1pPr algn="l">
              <a:defRPr sz="2800" b="1">
                <a:solidFill>
                  <a:srgbClr val="99CC00"/>
                </a:solidFill>
                <a:latin typeface="微软雅黑" panose="020B0503020204020204" pitchFamily="34" charset="-122"/>
                <a:ea typeface="微软雅黑" panose="020B0503020204020204" pitchFamily="34"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44216" y="908720"/>
            <a:ext cx="8568952"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内容占位符 7"/>
          <p:cNvSpPr>
            <a:spLocks noGrp="1"/>
          </p:cNvSpPr>
          <p:nvPr>
            <p:ph sz="quarter" idx="10"/>
          </p:nvPr>
        </p:nvSpPr>
        <p:spPr>
          <a:xfrm>
            <a:off x="1187624" y="148478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9" name="内容占位符 7"/>
          <p:cNvSpPr>
            <a:spLocks noGrp="1"/>
          </p:cNvSpPr>
          <p:nvPr>
            <p:ph sz="quarter" idx="11"/>
          </p:nvPr>
        </p:nvSpPr>
        <p:spPr>
          <a:xfrm>
            <a:off x="4716016" y="148478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10" name="内容占位符 7"/>
          <p:cNvSpPr>
            <a:spLocks noGrp="1"/>
          </p:cNvSpPr>
          <p:nvPr>
            <p:ph sz="quarter" idx="12"/>
          </p:nvPr>
        </p:nvSpPr>
        <p:spPr>
          <a:xfrm>
            <a:off x="4716016" y="400506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11" name="内容占位符 7"/>
          <p:cNvSpPr>
            <a:spLocks noGrp="1"/>
          </p:cNvSpPr>
          <p:nvPr>
            <p:ph sz="quarter" idx="13"/>
          </p:nvPr>
        </p:nvSpPr>
        <p:spPr>
          <a:xfrm>
            <a:off x="1187624" y="4005065"/>
            <a:ext cx="1080120" cy="764904"/>
          </a:xfrm>
        </p:spPr>
        <p:txBody>
          <a:bodyPr>
            <a:normAutofit/>
          </a:bodyPr>
          <a:lstStyle>
            <a:lvl1pPr>
              <a:buNone/>
              <a:defRPr sz="4800">
                <a:solidFill>
                  <a:srgbClr val="99CC00"/>
                </a:solidFill>
              </a:defRPr>
            </a:lvl1pPr>
          </a:lstStyle>
          <a:p>
            <a:pPr lvl="0" fontAlgn="base"/>
            <a:endParaRPr lang="zh-CN" altLang="en-US" strike="noStrike" noProof="1"/>
          </a:p>
        </p:txBody>
      </p:sp>
      <p:sp>
        <p:nvSpPr>
          <p:cNvPr id="12" name="内容占位符 7"/>
          <p:cNvSpPr>
            <a:spLocks noGrp="1"/>
          </p:cNvSpPr>
          <p:nvPr>
            <p:ph sz="quarter" idx="14"/>
          </p:nvPr>
        </p:nvSpPr>
        <p:spPr>
          <a:xfrm>
            <a:off x="1259632" y="234888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13" name="内容占位符 7"/>
          <p:cNvSpPr>
            <a:spLocks noGrp="1"/>
          </p:cNvSpPr>
          <p:nvPr>
            <p:ph sz="quarter" idx="15"/>
          </p:nvPr>
        </p:nvSpPr>
        <p:spPr>
          <a:xfrm>
            <a:off x="4788024" y="234888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14" name="内容占位符 7"/>
          <p:cNvSpPr>
            <a:spLocks noGrp="1"/>
          </p:cNvSpPr>
          <p:nvPr>
            <p:ph sz="quarter" idx="16"/>
          </p:nvPr>
        </p:nvSpPr>
        <p:spPr>
          <a:xfrm>
            <a:off x="4788024" y="486916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15" name="内容占位符 7"/>
          <p:cNvSpPr>
            <a:spLocks noGrp="1"/>
          </p:cNvSpPr>
          <p:nvPr>
            <p:ph sz="quarter" idx="17"/>
          </p:nvPr>
        </p:nvSpPr>
        <p:spPr>
          <a:xfrm>
            <a:off x="1259632" y="4869160"/>
            <a:ext cx="2880320" cy="764904"/>
          </a:xfr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fontAlgn="base"/>
            <a:endParaRPr lang="zh-CN" altLang="en-US" strike="noStrike" noProof="1"/>
          </a:p>
        </p:txBody>
      </p:sp>
      <p:sp>
        <p:nvSpPr>
          <p:cNvPr id="2" name="日期占位符 1"/>
          <p:cNvSpPr>
            <a:spLocks noGrp="1"/>
          </p:cNvSpPr>
          <p:nvPr>
            <p:ph type="dt" sz="half" idx="18"/>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9"/>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20"/>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内容占位符 2"/>
          <p:cNvSpPr>
            <a:spLocks noGrp="1"/>
          </p:cNvSpPr>
          <p:nvPr>
            <p:ph idx="1"/>
          </p:nvPr>
        </p:nvSpPr>
        <p:spPr>
          <a:xfrm>
            <a:off x="344216" y="1124745"/>
            <a:ext cx="8568952" cy="5040560"/>
          </a:xfrm>
          <a:prstGeom prst="rect">
            <a:avLst/>
          </a:prstGeom>
        </p:spPr>
        <p:txBody>
          <a:bodyPr>
            <a:normAutofit/>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9"/>
            <a:ext cx="8589640" cy="490066"/>
          </a:xfrm>
          <a:prstGeom prst="rect">
            <a:avLst/>
          </a:prstGeom>
        </p:spPr>
        <p:txBody>
          <a:bodyPr/>
          <a:lstStyle>
            <a:lvl1pPr algn="l">
              <a:defRPr sz="2800" b="1">
                <a:solidFill>
                  <a:srgbClr val="99CC00"/>
                </a:solidFill>
                <a:latin typeface="微软雅黑" panose="020B0503020204020204" pitchFamily="34" charset="-122"/>
                <a:ea typeface="微软雅黑" panose="020B0503020204020204" pitchFamily="34"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44216" y="908720"/>
            <a:ext cx="8568952"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9"/>
            <a:ext cx="8589640" cy="490066"/>
          </a:xfrm>
          <a:prstGeom prst="rect">
            <a:avLst/>
          </a:prstGeom>
        </p:spPr>
        <p:txBody>
          <a:bodyPr/>
          <a:lstStyle>
            <a:lvl1pPr algn="l">
              <a:defRPr sz="2800" b="1">
                <a:solidFill>
                  <a:srgbClr val="99CC00"/>
                </a:solidFill>
                <a:latin typeface="微软雅黑" panose="020B0503020204020204" pitchFamily="34" charset="-122"/>
                <a:ea typeface="微软雅黑" panose="020B0503020204020204" pitchFamily="34"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44216" y="908720"/>
            <a:ext cx="8568952"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8229600" cy="490066"/>
          </a:xfrm>
          <a:prstGeom prst="rect">
            <a:avLst/>
          </a:prstGeom>
        </p:spPr>
        <p:txBody>
          <a:bodyPr/>
          <a:lstStyle>
            <a:lvl1pPr algn="l">
              <a:defRPr lang="zh-CN" altLang="en-US" sz="2800" b="1" kern="1200" smtClean="0">
                <a:solidFill>
                  <a:srgbClr val="99CC00"/>
                </a:solidFill>
                <a:latin typeface="微软雅黑" panose="020B0503020204020204" pitchFamily="34" charset="-122"/>
                <a:ea typeface="微软雅黑" panose="020B0503020204020204" pitchFamily="34" charset="-122"/>
                <a:cs typeface="+mj-cs"/>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196753"/>
            <a:ext cx="40386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96753"/>
            <a:ext cx="40386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528" y="202630"/>
            <a:ext cx="8229600" cy="634082"/>
          </a:xfrm>
          <a:prstGeom prst="rect">
            <a:avLst/>
          </a:prstGeom>
        </p:spPr>
        <p:txBody>
          <a:bodyPr anchor="ctr"/>
          <a:lstStyle>
            <a:lvl1pPr algn="l">
              <a:defRPr lang="zh-CN" altLang="en-US" sz="2800" b="1" kern="1200" smtClean="0">
                <a:solidFill>
                  <a:srgbClr val="99CC00"/>
                </a:solidFill>
                <a:latin typeface="微软雅黑" panose="020B0503020204020204" pitchFamily="34" charset="-122"/>
                <a:ea typeface="微软雅黑" panose="020B0503020204020204" pitchFamily="34" charset="-122"/>
                <a:cs typeface="+mj-cs"/>
              </a:defRPr>
            </a:lvl1p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2.jpeg"/><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3.jpeg"/><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9" Type="http://schemas.openxmlformats.org/officeDocument/2006/relationships/theme" Target="../theme/theme4.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3" Type="http://schemas.openxmlformats.org/officeDocument/2006/relationships/theme" Target="../theme/theme5.xml"/><Relationship Id="rId12" Type="http://schemas.openxmlformats.org/officeDocument/2006/relationships/image" Target="../media/image4.jpeg"/><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5.jpeg"/><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white">
      <p:bgRef idx="1001">
        <a:schemeClr val="bg1"/>
      </p:bgRef>
    </p:bg>
    <p:spTree>
      <p:nvGrpSpPr>
        <p:cNvPr id="1" name=""/>
        <p:cNvGrpSpPr/>
        <p:nvPr/>
      </p:nvGrpSpPr>
      <p:grpSpPr/>
      <p:pic>
        <p:nvPicPr>
          <p:cNvPr id="1026" name="Picture 4" descr="ppt1"/>
          <p:cNvPicPr>
            <a:picLocks noChangeAspect="1"/>
          </p:cNvPicPr>
          <p:nvPr/>
        </p:nvPicPr>
        <p:blipFill>
          <a:blip r:embed="rId3"/>
          <a:stretch>
            <a:fillRect/>
          </a:stretch>
        </p:blipFill>
        <p:spPr>
          <a:xfrm>
            <a:off x="-36512" y="0"/>
            <a:ext cx="9180512" cy="6877050"/>
          </a:xfrm>
          <a:prstGeom prst="rect">
            <a:avLst/>
          </a:prstGeom>
          <a:noFill/>
          <a:ln w="9525">
            <a:noFill/>
          </a:ln>
        </p:spPr>
      </p:pic>
      <p:sp>
        <p:nvSpPr>
          <p:cNvPr id="3" name="标题 1"/>
          <p:cNvSpPr txBox="1"/>
          <p:nvPr/>
        </p:nvSpPr>
        <p:spPr>
          <a:xfrm>
            <a:off x="1042988" y="2565400"/>
            <a:ext cx="4892675" cy="674688"/>
          </a:xfrm>
          <a:prstGeom prst="rect">
            <a:avLst/>
          </a:prstGeom>
        </p:spPr>
        <p:txBody>
          <a:bodyPr anchor="ctr"/>
          <a:lstStyle>
            <a:lvl1pPr algn="r">
              <a:defRPr sz="2800">
                <a:solidFill>
                  <a:schemeClr val="bg1"/>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white">
      <p:bgRef idx="1001">
        <a:schemeClr val="bg1"/>
      </p:bgRef>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pic>
        <p:nvPicPr>
          <p:cNvPr id="2055" name="Picture 13" descr="金智教育ppt7-25"/>
          <p:cNvPicPr>
            <a:picLocks noChangeAspect="1"/>
          </p:cNvPicPr>
          <p:nvPr/>
        </p:nvPicPr>
        <p:blipFill>
          <a:blip r:embed="rId4"/>
          <a:stretch>
            <a:fillRect/>
          </a:stretch>
        </p:blipFill>
        <p:spPr>
          <a:xfrm>
            <a:off x="-19050" y="0"/>
            <a:ext cx="916305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white">
      <p:bgRef idx="1001">
        <a:schemeClr val="bg1"/>
      </p:bgRef>
    </p:bg>
    <p:spTree>
      <p:nvGrpSpPr>
        <p:cNvPr id="1" name=""/>
        <p:cNvGrpSpPr/>
        <p:nvPr/>
      </p:nvGrpSpPr>
      <p:grpSpPr/>
      <p:pic>
        <p:nvPicPr>
          <p:cNvPr id="3074" name="Picture 16" descr="金智教育ppt7-26"/>
          <p:cNvPicPr>
            <a:picLocks noChangeAspect="1"/>
          </p:cNvPicPr>
          <p:nvPr/>
        </p:nvPicPr>
        <p:blipFill>
          <a:blip r:embed="rId4"/>
          <a:stretch>
            <a:fillRect/>
          </a:stretch>
        </p:blipFill>
        <p:spPr>
          <a:xfrm>
            <a:off x="0" y="0"/>
            <a:ext cx="9180513" cy="68770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white">
      <p:bgRef idx="1001">
        <a:schemeClr val="bg1"/>
      </p:bgRef>
    </p:bg>
    <p:spTree>
      <p:nvGrpSpPr>
        <p:cNvPr id="1" name=""/>
        <p:cNvGrpSpPr/>
        <p:nvPr/>
      </p:nvGrpSpPr>
      <p:grpSpPr/>
      <p:sp>
        <p:nvSpPr>
          <p:cNvPr id="4098"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lvl="0" algn="r" eaLnBrk="1" fontAlgn="base" hangingPunct="1"/>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ea"/>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white">
      <p:bgRef idx="1001">
        <a:schemeClr val="bg1"/>
      </p:bgRef>
    </p:bg>
    <p:spTree>
      <p:nvGrpSpPr>
        <p:cNvPr id="1" name=""/>
        <p:cNvGrpSpPr/>
        <p:nvPr/>
      </p:nvGrpSpPr>
      <p:grpSpPr/>
      <p:pic>
        <p:nvPicPr>
          <p:cNvPr id="6146" name="Picture 2" descr="C:\Users\helen.he\Desktop\金智教育VI应用部分（部分）  JPG\ppt  内部报告封底2.jpg"/>
          <p:cNvPicPr>
            <a:picLocks noChangeAspect="1"/>
          </p:cNvPicPr>
          <p:nvPr/>
        </p:nvPicPr>
        <p:blipFill>
          <a:blip r:embed="rId2"/>
          <a:stretch>
            <a:fillRect/>
          </a:stretch>
        </p:blipFill>
        <p:spPr>
          <a:xfrm>
            <a:off x="-17462" y="-7937"/>
            <a:ext cx="9180512" cy="68738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image" Target="../media/image13.png"/><Relationship Id="rId3" Type="http://schemas.openxmlformats.org/officeDocument/2006/relationships/tags" Target="../tags/tag8.xml"/><Relationship Id="rId2" Type="http://schemas.openxmlformats.org/officeDocument/2006/relationships/image" Target="../media/image12.png"/><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2.jpe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tags" Target="../tags/tag5.xml"/><Relationship Id="rId3"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ctrTitle"/>
          </p:nvPr>
        </p:nvSpPr>
        <p:spPr>
          <a:xfrm>
            <a:off x="785813" y="2571750"/>
            <a:ext cx="8001000" cy="1077913"/>
          </a:xfrm>
          <a:noFill/>
          <a:ln>
            <a:noFill/>
          </a:ln>
        </p:spPr>
        <p:txBody>
          <a:bodyPr anchor="ctr" anchorCtr="0"/>
          <a:p>
            <a:pPr eaLnBrk="1" hangingPunct="1">
              <a:buClrTx/>
              <a:buSzTx/>
              <a:buFontTx/>
            </a:pPr>
            <a:r>
              <a:rPr lang="zh-CN" altLang="en-US" sz="4400" kern="1200" dirty="0">
                <a:latin typeface="华文楷体" panose="02010600040101010101" pitchFamily="2" charset="-122"/>
                <a:ea typeface="华文楷体" panose="02010600040101010101" pitchFamily="2" charset="-122"/>
                <a:cs typeface="+mj-cs"/>
              </a:rPr>
              <a:t>东南大学职称申报</a:t>
            </a:r>
            <a:endParaRPr lang="zh-CN" altLang="en-US" sz="4400" kern="1200" dirty="0">
              <a:latin typeface="华文楷体" panose="02010600040101010101" pitchFamily="2" charset="-122"/>
              <a:ea typeface="华文楷体" panose="02010600040101010101" pitchFamily="2" charset="-122"/>
              <a:cs typeface="+mj-cs"/>
            </a:endParaRPr>
          </a:p>
        </p:txBody>
      </p:sp>
      <p:sp>
        <p:nvSpPr>
          <p:cNvPr id="9218" name="TextBox 4"/>
          <p:cNvSpPr txBox="1"/>
          <p:nvPr/>
        </p:nvSpPr>
        <p:spPr>
          <a:xfrm>
            <a:off x="6215063" y="3714750"/>
            <a:ext cx="2533650" cy="1753235"/>
          </a:xfrm>
          <a:prstGeom prst="rect">
            <a:avLst/>
          </a:prstGeom>
          <a:noFill/>
          <a:ln w="9525">
            <a:noFill/>
          </a:ln>
        </p:spPr>
        <p:txBody>
          <a:bodyPr anchor="t" anchorCtr="0">
            <a:spAutoFit/>
          </a:bodyPr>
          <a:p>
            <a:pPr algn="r">
              <a:lnSpc>
                <a:spcPct val="150000"/>
              </a:lnSpc>
            </a:pPr>
            <a:r>
              <a:rPr lang="zh-CN" altLang="zh-CN" sz="2400" b="1" dirty="0">
                <a:solidFill>
                  <a:schemeClr val="bg1"/>
                </a:solidFill>
                <a:latin typeface="宋体" panose="02010600030101010101" pitchFamily="2" charset="-122"/>
                <a:ea typeface="宋体" panose="02010600030101010101" pitchFamily="2" charset="-122"/>
              </a:rPr>
              <a:t>南京区域</a:t>
            </a:r>
            <a:endParaRPr lang="zh-CN" altLang="zh-CN" sz="2400" b="1" dirty="0">
              <a:solidFill>
                <a:schemeClr val="bg1"/>
              </a:solidFill>
              <a:latin typeface="宋体" panose="02010600030101010101" pitchFamily="2" charset="-122"/>
              <a:ea typeface="宋体" panose="02010600030101010101" pitchFamily="2" charset="-122"/>
            </a:endParaRPr>
          </a:p>
          <a:p>
            <a:pPr algn="r">
              <a:lnSpc>
                <a:spcPct val="150000"/>
              </a:lnSpc>
            </a:pPr>
            <a:r>
              <a:rPr lang="zh-CN" altLang="en-US" sz="2400" b="1" dirty="0">
                <a:solidFill>
                  <a:schemeClr val="bg1"/>
                </a:solidFill>
                <a:latin typeface="宋体" panose="02010600030101010101" pitchFamily="2" charset="-122"/>
                <a:ea typeface="宋体" panose="02010600030101010101" pitchFamily="2" charset="-122"/>
              </a:rPr>
              <a:t>张焱</a:t>
            </a:r>
            <a:endParaRPr lang="zh-CN" altLang="en-US" sz="2400" b="1" dirty="0">
              <a:solidFill>
                <a:schemeClr val="bg1"/>
              </a:solidFill>
              <a:latin typeface="宋体" panose="02010600030101010101" pitchFamily="2" charset="-122"/>
              <a:ea typeface="宋体" panose="02010600030101010101" pitchFamily="2" charset="-122"/>
            </a:endParaRPr>
          </a:p>
          <a:p>
            <a:pPr algn="r">
              <a:lnSpc>
                <a:spcPct val="150000"/>
              </a:lnSpc>
            </a:pPr>
            <a:r>
              <a:rPr lang="en-US" altLang="zh-CN" sz="2400" b="1" dirty="0">
                <a:solidFill>
                  <a:schemeClr val="bg1"/>
                </a:solidFill>
                <a:latin typeface="宋体" panose="02010600030101010101" pitchFamily="2" charset="-122"/>
                <a:ea typeface="宋体" panose="02010600030101010101" pitchFamily="2" charset="-122"/>
              </a:rPr>
              <a:t>2023-3</a:t>
            </a:r>
            <a:endParaRPr lang="zh-CN" altLang="en-US" sz="2400" b="1"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79705" y="1052195"/>
            <a:ext cx="8482330" cy="187071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2339975" y="2420620"/>
            <a:ext cx="6260465" cy="3837940"/>
          </a:xfrm>
          <a:prstGeom prst="rect">
            <a:avLst/>
          </a:prstGeom>
        </p:spPr>
      </p:pic>
      <p:sp>
        <p:nvSpPr>
          <p:cNvPr id="5" name="右箭头 4"/>
          <p:cNvSpPr/>
          <p:nvPr/>
        </p:nvSpPr>
        <p:spPr>
          <a:xfrm rot="1440000">
            <a:off x="975995" y="2710815"/>
            <a:ext cx="1536700" cy="5143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6" name="文本框 5"/>
          <p:cNvSpPr txBox="1"/>
          <p:nvPr>
            <p:custDataLst>
              <p:tags r:id="rId5"/>
            </p:custDataLst>
          </p:nvPr>
        </p:nvSpPr>
        <p:spPr>
          <a:xfrm>
            <a:off x="179705" y="404495"/>
            <a:ext cx="873188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effectLst/>
              </a:rPr>
              <a:t>变化点：</a:t>
            </a:r>
            <a:r>
              <a:rPr lang="zh-CN" altLang="en-US">
                <a:solidFill>
                  <a:schemeClr val="tx1"/>
                </a:solidFill>
                <a:effectLst>
                  <a:outerShdw blurRad="38100" dist="19050" dir="2700000" algn="tl" rotWithShape="0">
                    <a:schemeClr val="dk1">
                      <a:alpha val="40000"/>
                    </a:schemeClr>
                  </a:outerShdw>
                </a:effectLst>
              </a:rPr>
              <a:t>科研论文添加新字段</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是否预警期刊</a:t>
            </a:r>
            <a:r>
              <a:rPr lang="en-US" altLang="zh-CN">
                <a:solidFill>
                  <a:schemeClr val="tx1"/>
                </a:solidFill>
                <a:effectLst>
                  <a:outerShdw blurRad="38100" dist="19050" dir="2700000" algn="tl" rotWithShape="0">
                    <a:schemeClr val="dk1">
                      <a:alpha val="40000"/>
                    </a:schemeClr>
                  </a:outerShdw>
                </a:effectLst>
              </a:rPr>
              <a:t>”  </a:t>
            </a:r>
            <a:r>
              <a:rPr lang="zh-CN" altLang="en-US">
                <a:solidFill>
                  <a:schemeClr val="tx1"/>
                </a:solidFill>
                <a:effectLst>
                  <a:outerShdw blurRad="38100" dist="19050" dir="2700000" algn="tl" rotWithShape="0">
                    <a:schemeClr val="dk1">
                      <a:alpha val="40000"/>
                    </a:schemeClr>
                  </a:outerShdw>
                </a:effectLst>
              </a:rPr>
              <a:t>，点击</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编辑</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进行数据修改</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extBox 5"/>
          <p:cNvSpPr txBox="1"/>
          <p:nvPr/>
        </p:nvSpPr>
        <p:spPr>
          <a:xfrm>
            <a:off x="481013" y="92075"/>
            <a:ext cx="8001000" cy="368300"/>
          </a:xfrm>
          <a:prstGeom prst="rect">
            <a:avLst/>
          </a:prstGeom>
          <a:noFill/>
          <a:ln w="9525">
            <a:noFill/>
          </a:ln>
        </p:spPr>
        <p:txBody>
          <a:bodyPr wrap="square" anchor="t" anchorCtr="0">
            <a:spAutoFit/>
          </a:bodyPr>
          <a:p>
            <a:pPr algn="ctr"/>
            <a:r>
              <a:rPr lang="zh-CN" altLang="en-US" b="1" dirty="0">
                <a:solidFill>
                  <a:srgbClr val="FF0000"/>
                </a:solidFill>
                <a:latin typeface="宋体" panose="02010600030101010101" pitchFamily="2" charset="-122"/>
                <a:ea typeface="宋体" panose="02010600030101010101" pitchFamily="2" charset="-122"/>
              </a:rPr>
              <a:t>“预览”报表，提交审核</a:t>
            </a:r>
            <a:endParaRPr lang="en-US" altLang="zh-CN" b="1" dirty="0">
              <a:solidFill>
                <a:srgbClr val="FF0000"/>
              </a:solidFill>
              <a:latin typeface="宋体" panose="02010600030101010101" pitchFamily="2" charset="-122"/>
              <a:ea typeface="宋体" panose="02010600030101010101" pitchFamily="2" charset="-122"/>
            </a:endParaRPr>
          </a:p>
        </p:txBody>
      </p:sp>
      <p:pic>
        <p:nvPicPr>
          <p:cNvPr id="21506" name="图片 1"/>
          <p:cNvPicPr>
            <a:picLocks noChangeAspect="1"/>
          </p:cNvPicPr>
          <p:nvPr/>
        </p:nvPicPr>
        <p:blipFill>
          <a:blip r:embed="rId1"/>
          <a:stretch>
            <a:fillRect/>
          </a:stretch>
        </p:blipFill>
        <p:spPr>
          <a:xfrm>
            <a:off x="247650" y="460375"/>
            <a:ext cx="8758238" cy="57340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txBox="1"/>
          <p:nvPr/>
        </p:nvSpPr>
        <p:spPr>
          <a:xfrm>
            <a:off x="1438275" y="2571750"/>
            <a:ext cx="6684963" cy="954088"/>
          </a:xfrm>
          <a:prstGeom prst="rect">
            <a:avLst/>
          </a:prstGeom>
          <a:noFill/>
          <a:ln w="9525">
            <a:noFill/>
          </a:ln>
        </p:spPr>
        <p:txBody>
          <a:bodyPr anchor="ctr" anchorCtr="0"/>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审核界面（职能部门）</a:t>
            </a:r>
            <a:endParaRPr lang="zh-CN" altLang="en-US" sz="4800" b="1" dirty="0">
              <a:solidFill>
                <a:srgbClr val="99CC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1"/>
          <p:cNvPicPr>
            <a:picLocks noChangeAspect="1"/>
          </p:cNvPicPr>
          <p:nvPr/>
        </p:nvPicPr>
        <p:blipFill>
          <a:blip r:embed="rId1"/>
          <a:stretch>
            <a:fillRect/>
          </a:stretch>
        </p:blipFill>
        <p:spPr>
          <a:xfrm>
            <a:off x="196850" y="2098675"/>
            <a:ext cx="8905875" cy="2324100"/>
          </a:xfrm>
          <a:prstGeom prst="rect">
            <a:avLst/>
          </a:prstGeom>
          <a:noFill/>
          <a:ln w="9525">
            <a:noFill/>
          </a:ln>
        </p:spPr>
      </p:pic>
      <p:sp>
        <p:nvSpPr>
          <p:cNvPr id="3" name="文本框 2"/>
          <p:cNvSpPr txBox="1"/>
          <p:nvPr/>
        </p:nvSpPr>
        <p:spPr>
          <a:xfrm>
            <a:off x="196848" y="908685"/>
            <a:ext cx="4297682" cy="368300"/>
          </a:xfrm>
          <a:prstGeom prst="rect">
            <a:avLst/>
          </a:prstGeom>
          <a:noFill/>
        </p:spPr>
        <p:txBody>
          <a:bodyPr wrap="square" rtlCol="0">
            <a:spAutoFit/>
            <a:scene3d>
              <a:camera prst="orthographicFront"/>
              <a:lightRig rig="threePt" dir="t"/>
            </a:scene3d>
          </a:bodyPr>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点击审核，进入审核详情页面</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1"/>
          <p:cNvPicPr>
            <a:picLocks noChangeAspect="1"/>
          </p:cNvPicPr>
          <p:nvPr/>
        </p:nvPicPr>
        <p:blipFill>
          <a:blip r:embed="rId1"/>
          <a:stretch>
            <a:fillRect/>
          </a:stretch>
        </p:blipFill>
        <p:spPr>
          <a:xfrm>
            <a:off x="41275" y="666750"/>
            <a:ext cx="9131300" cy="5524500"/>
          </a:xfrm>
          <a:prstGeom prst="rect">
            <a:avLst/>
          </a:prstGeom>
          <a:noFill/>
          <a:ln w="9525">
            <a:noFill/>
          </a:ln>
        </p:spPr>
      </p:pic>
      <p:sp>
        <p:nvSpPr>
          <p:cNvPr id="3" name="文本框 2"/>
          <p:cNvSpPr txBox="1"/>
          <p:nvPr/>
        </p:nvSpPr>
        <p:spPr>
          <a:xfrm>
            <a:off x="179701" y="167640"/>
            <a:ext cx="4264660" cy="368300"/>
          </a:xfrm>
          <a:prstGeom prst="rect">
            <a:avLst/>
          </a:prstGeom>
          <a:noFill/>
        </p:spPr>
        <p:txBody>
          <a:bodyPr wrap="square" rtlCol="0">
            <a:spAutoFit/>
            <a:scene3d>
              <a:camera prst="orthographicFront"/>
              <a:lightRig rig="threePt" dir="t"/>
            </a:scene3d>
          </a:bodyPr>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勾选数据，点击</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通过</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或者</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退回</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endParaRPr lang="en-US" altLang="zh-CN"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txBox="1"/>
          <p:nvPr/>
        </p:nvSpPr>
        <p:spPr>
          <a:xfrm>
            <a:off x="1638300" y="2571750"/>
            <a:ext cx="6584950" cy="954088"/>
          </a:xfrm>
          <a:prstGeom prst="rect">
            <a:avLst/>
          </a:prstGeom>
          <a:noFill/>
          <a:ln w="9525">
            <a:noFill/>
          </a:ln>
        </p:spPr>
        <p:txBody>
          <a:bodyPr anchor="ctr" anchorCtr="0"/>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审核界面（人事秘书）</a:t>
            </a:r>
            <a:endParaRPr lang="zh-CN" altLang="en-US" sz="4800" b="1" dirty="0">
              <a:solidFill>
                <a:srgbClr val="99CC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1"/>
          <p:cNvPicPr>
            <a:picLocks noChangeAspect="1"/>
          </p:cNvPicPr>
          <p:nvPr/>
        </p:nvPicPr>
        <p:blipFill>
          <a:blip r:embed="rId1"/>
          <a:stretch>
            <a:fillRect/>
          </a:stretch>
        </p:blipFill>
        <p:spPr>
          <a:xfrm>
            <a:off x="-6350" y="1689100"/>
            <a:ext cx="9188450" cy="3343275"/>
          </a:xfrm>
          <a:prstGeom prst="rect">
            <a:avLst/>
          </a:prstGeom>
          <a:noFill/>
          <a:ln w="9525">
            <a:noFill/>
          </a:ln>
        </p:spPr>
      </p:pic>
      <p:sp>
        <p:nvSpPr>
          <p:cNvPr id="3" name="文本框 2"/>
          <p:cNvSpPr txBox="1"/>
          <p:nvPr/>
        </p:nvSpPr>
        <p:spPr>
          <a:xfrm>
            <a:off x="281302" y="828675"/>
            <a:ext cx="4297682" cy="368300"/>
          </a:xfrm>
          <a:prstGeom prst="rect">
            <a:avLst/>
          </a:prstGeom>
          <a:noFill/>
        </p:spPr>
        <p:txBody>
          <a:bodyPr wrap="square" rtlCol="0">
            <a:spAutoFit/>
            <a:scene3d>
              <a:camera prst="orthographicFront"/>
              <a:lightRig rig="threePt" dir="t"/>
            </a:scene3d>
          </a:bodyPr>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点击审核，进入审核详情页面</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图片 2"/>
          <p:cNvPicPr>
            <a:picLocks noChangeAspect="1"/>
          </p:cNvPicPr>
          <p:nvPr/>
        </p:nvPicPr>
        <p:blipFill>
          <a:blip r:embed="rId1"/>
          <a:stretch>
            <a:fillRect/>
          </a:stretch>
        </p:blipFill>
        <p:spPr>
          <a:xfrm>
            <a:off x="76200" y="515938"/>
            <a:ext cx="8856663" cy="5457825"/>
          </a:xfrm>
          <a:prstGeom prst="rect">
            <a:avLst/>
          </a:prstGeom>
          <a:noFill/>
          <a:ln w="9525">
            <a:noFill/>
          </a:ln>
        </p:spPr>
      </p:pic>
      <p:sp>
        <p:nvSpPr>
          <p:cNvPr id="4" name="文本框 3"/>
          <p:cNvSpPr txBox="1"/>
          <p:nvPr/>
        </p:nvSpPr>
        <p:spPr>
          <a:xfrm>
            <a:off x="169544" y="66675"/>
            <a:ext cx="5283831" cy="368300"/>
          </a:xfrm>
          <a:prstGeom prst="rect">
            <a:avLst/>
          </a:prstGeom>
          <a:noFill/>
        </p:spPr>
        <p:txBody>
          <a:bodyPr wrap="square" rtlCol="0">
            <a:spAutoFit/>
            <a:scene3d>
              <a:camera prst="orthographicFront"/>
              <a:lightRig rig="threePt" dir="t"/>
            </a:scene3d>
          </a:bodyPr>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业务数据全部审核完成，点击</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通过</a:t>
            </a:r>
            <a:r>
              <a:rPr lang="en-US" altLang="zh-CN"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a:t>
            </a:r>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即可</a:t>
            </a:r>
            <a:endParaRPr lang="zh-CN" altLang="en-US" noProof="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9544" y="66675"/>
            <a:ext cx="8545195" cy="368300"/>
          </a:xfrm>
          <a:prstGeom prst="rect">
            <a:avLst/>
          </a:prstGeom>
          <a:noFill/>
        </p:spPr>
        <p:txBody>
          <a:bodyPr wrap="square" rtlCol="0">
            <a:spAutoFit/>
            <a:scene3d>
              <a:camera prst="orthographicFront"/>
              <a:lightRig rig="threePt" dir="t"/>
            </a:scene3d>
          </a:bodyPr>
          <a:p>
            <a:r>
              <a:rPr lang="zh-CN" altLang="en-US"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rPr>
              <a:t>业务数据退回，必须是审核完成的数据才能退回，审核中的数据请职能部门退回</a:t>
            </a:r>
            <a:endParaRPr lang="en-US" noProof="1">
              <a:ln w="22225">
                <a:solidFill>
                  <a:schemeClr val="accent2"/>
                </a:solidFill>
                <a:prstDash val="solid"/>
              </a:ln>
              <a:solidFill>
                <a:schemeClr val="accent2">
                  <a:lumMod val="40000"/>
                  <a:lumOff val="60000"/>
                </a:schemeClr>
              </a:solidFill>
            </a:endParaRPr>
          </a:p>
        </p:txBody>
      </p:sp>
      <p:pic>
        <p:nvPicPr>
          <p:cNvPr id="28674" name="图片 1"/>
          <p:cNvPicPr>
            <a:picLocks noChangeAspect="1"/>
          </p:cNvPicPr>
          <p:nvPr/>
        </p:nvPicPr>
        <p:blipFill>
          <a:blip r:embed="rId1"/>
          <a:stretch>
            <a:fillRect/>
          </a:stretch>
        </p:blipFill>
        <p:spPr>
          <a:xfrm>
            <a:off x="20638" y="434975"/>
            <a:ext cx="9174162" cy="587692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txBox="1"/>
          <p:nvPr/>
        </p:nvSpPr>
        <p:spPr>
          <a:xfrm>
            <a:off x="2590800" y="2571750"/>
            <a:ext cx="4052888" cy="954088"/>
          </a:xfrm>
          <a:prstGeom prst="rect">
            <a:avLst/>
          </a:prstGeom>
          <a:noFill/>
          <a:ln w="9525">
            <a:noFill/>
          </a:ln>
        </p:spPr>
        <p:txBody>
          <a:bodyPr anchor="ctr" anchorCtr="0"/>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数据介绍</a:t>
            </a:r>
            <a:endParaRPr lang="zh-CN" altLang="en-US" sz="4800" b="1" dirty="0">
              <a:solidFill>
                <a:srgbClr val="99CC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示 2"/>
          <p:cNvGraphicFramePr/>
          <p:nvPr/>
        </p:nvGraphicFramePr>
        <p:xfrm>
          <a:off x="357157" y="1071534"/>
          <a:ext cx="8429684" cy="550072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xfrm>
            <a:off x="323850" y="188913"/>
            <a:ext cx="8229600" cy="490537"/>
          </a:xfrm>
          <a:noFill/>
          <a:ln>
            <a:noFill/>
          </a:ln>
        </p:spPr>
        <p:txBody>
          <a:bodyPr anchor="t" anchorCtr="0"/>
          <a:p>
            <a:r>
              <a:rPr lang="zh-CN" altLang="en-US" kern="1200" dirty="0">
                <a:solidFill>
                  <a:srgbClr val="99CC00"/>
                </a:solidFill>
                <a:latin typeface="微软雅黑" panose="020B0503020204020204" pitchFamily="34" charset="-122"/>
                <a:ea typeface="微软雅黑" panose="020B0503020204020204" pitchFamily="34" charset="-122"/>
                <a:cs typeface="+mj-cs"/>
              </a:rPr>
              <a:t>数据集成总体方案</a:t>
            </a:r>
            <a:endParaRPr lang="zh-CN" altLang="en-US" kern="1200" dirty="0">
              <a:solidFill>
                <a:srgbClr val="99CC00"/>
              </a:solidFill>
              <a:latin typeface="微软雅黑" panose="020B0503020204020204" pitchFamily="34" charset="-122"/>
              <a:ea typeface="微软雅黑" panose="020B0503020204020204" pitchFamily="34" charset="-122"/>
              <a:cs typeface="+mj-cs"/>
            </a:endParaRPr>
          </a:p>
        </p:txBody>
      </p:sp>
      <p:sp>
        <p:nvSpPr>
          <p:cNvPr id="32770" name="Rectangle 6"/>
          <p:cNvSpPr/>
          <p:nvPr/>
        </p:nvSpPr>
        <p:spPr>
          <a:xfrm>
            <a:off x="142875" y="-287337"/>
            <a:ext cx="914400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8" name="流程图: 磁盘 7"/>
          <p:cNvSpPr/>
          <p:nvPr/>
        </p:nvSpPr>
        <p:spPr>
          <a:xfrm>
            <a:off x="785813" y="711200"/>
            <a:ext cx="1714500" cy="642938"/>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研究生系统</a:t>
            </a:r>
            <a:endPar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9" name="流程图: 多文档 8"/>
          <p:cNvSpPr/>
          <p:nvPr/>
        </p:nvSpPr>
        <p:spPr>
          <a:xfrm>
            <a:off x="785813" y="4549775"/>
            <a:ext cx="1928813" cy="928688"/>
          </a:xfrm>
          <a:prstGeom prst="flowChartMultidocumen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研究生院教改、班主任、授课竞赛</a:t>
            </a:r>
            <a:r>
              <a:rPr kumimoji="0" lang="en-US" altLang="zh-CN" sz="1600" b="1" i="0" u="none" strike="noStrike" kern="1200" cap="none" spc="0" normalizeH="0" baseline="0" noProof="0" dirty="0">
                <a:ln>
                  <a:noFill/>
                </a:ln>
                <a:solidFill>
                  <a:schemeClr val="bg1">
                    <a:lumMod val="50000"/>
                  </a:schemeClr>
                </a:solidFill>
                <a:effectLst/>
                <a:uLnTx/>
                <a:uFillTx/>
                <a:latin typeface="+mn-ea"/>
                <a:ea typeface="+mn-ea"/>
                <a:cs typeface="+mn-cs"/>
              </a:rPr>
              <a:t>EXCEL</a:t>
            </a: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数据</a:t>
            </a:r>
            <a:endPar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endParaRPr>
          </a:p>
        </p:txBody>
      </p:sp>
      <p:sp>
        <p:nvSpPr>
          <p:cNvPr id="10" name="流程图: 磁盘 9"/>
          <p:cNvSpPr/>
          <p:nvPr/>
        </p:nvSpPr>
        <p:spPr>
          <a:xfrm>
            <a:off x="785813" y="1497013"/>
            <a:ext cx="1714500" cy="571500"/>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教务教改系统</a:t>
            </a:r>
            <a:endPar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1" name="流程图: 磁盘 10"/>
          <p:cNvSpPr/>
          <p:nvPr/>
        </p:nvSpPr>
        <p:spPr>
          <a:xfrm>
            <a:off x="785813" y="3640138"/>
            <a:ext cx="1785938" cy="642938"/>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成果认领系统</a:t>
            </a:r>
            <a:endPar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endParaRPr>
          </a:p>
        </p:txBody>
      </p:sp>
      <p:sp>
        <p:nvSpPr>
          <p:cNvPr id="13" name="流程图: 磁盘 12"/>
          <p:cNvSpPr/>
          <p:nvPr/>
        </p:nvSpPr>
        <p:spPr>
          <a:xfrm>
            <a:off x="6286500" y="2500313"/>
            <a:ext cx="1500188" cy="1643063"/>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人事库</a:t>
            </a:r>
            <a:endPar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endParaRPr>
          </a:p>
        </p:txBody>
      </p:sp>
      <p:cxnSp>
        <p:nvCxnSpPr>
          <p:cNvPr id="14" name="直接箭头连接符 13"/>
          <p:cNvCxnSpPr>
            <a:stCxn id="8" idx="4"/>
          </p:cNvCxnSpPr>
          <p:nvPr/>
        </p:nvCxnSpPr>
        <p:spPr>
          <a:xfrm>
            <a:off x="2500313" y="1033463"/>
            <a:ext cx="3571875" cy="175260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4"/>
          </p:cNvCxnSpPr>
          <p:nvPr/>
        </p:nvCxnSpPr>
        <p:spPr>
          <a:xfrm flipV="1">
            <a:off x="2714625" y="4214813"/>
            <a:ext cx="3357563" cy="855663"/>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1" idx="4"/>
          </p:cNvCxnSpPr>
          <p:nvPr/>
        </p:nvCxnSpPr>
        <p:spPr>
          <a:xfrm flipV="1">
            <a:off x="2571750" y="3929063"/>
            <a:ext cx="3429000" cy="33338"/>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1" idx="4"/>
          </p:cNvCxnSpPr>
          <p:nvPr/>
        </p:nvCxnSpPr>
        <p:spPr>
          <a:xfrm>
            <a:off x="2555875" y="2565400"/>
            <a:ext cx="3373438" cy="792163"/>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1" idx="4"/>
          </p:cNvCxnSpPr>
          <p:nvPr/>
        </p:nvCxnSpPr>
        <p:spPr>
          <a:xfrm>
            <a:off x="1143000" y="5999163"/>
            <a:ext cx="6715125" cy="1588"/>
          </a:xfrm>
          <a:prstGeom prst="straightConnector1">
            <a:avLst/>
          </a:prstGeom>
          <a:ln w="635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781" name="TextBox 42"/>
          <p:cNvSpPr txBox="1"/>
          <p:nvPr/>
        </p:nvSpPr>
        <p:spPr>
          <a:xfrm>
            <a:off x="3357563" y="5356225"/>
            <a:ext cx="3143250" cy="461963"/>
          </a:xfrm>
          <a:prstGeom prst="rect">
            <a:avLst/>
          </a:prstGeom>
          <a:noFill/>
          <a:ln w="9525">
            <a:noFill/>
          </a:ln>
        </p:spPr>
        <p:txBody>
          <a:bodyPr anchor="t" anchorCtr="0">
            <a:spAutoFit/>
          </a:bodyPr>
          <a:p>
            <a:r>
              <a:rPr lang="zh-CN" altLang="en-US" sz="2400" b="1" dirty="0">
                <a:solidFill>
                  <a:srgbClr val="FF0000"/>
                </a:solidFill>
                <a:latin typeface="Arial" panose="020B0604020202020204" pitchFamily="34" charset="0"/>
                <a:ea typeface="宋体" panose="02010600030101010101" pitchFamily="2" charset="-122"/>
              </a:rPr>
              <a:t>两小时同步一次</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21" name="流程图: 磁盘 20"/>
          <p:cNvSpPr/>
          <p:nvPr/>
        </p:nvSpPr>
        <p:spPr>
          <a:xfrm>
            <a:off x="785813" y="2925763"/>
            <a:ext cx="1785938" cy="571500"/>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rPr>
              <a:t>易普拉格科研系统</a:t>
            </a:r>
            <a:endParaRPr kumimoji="0" lang="zh-CN" altLang="en-US" sz="1600" b="1" i="0" u="none" strike="noStrike" kern="1200" cap="none" spc="0" normalizeH="0" baseline="0" noProof="0" dirty="0">
              <a:ln>
                <a:noFill/>
              </a:ln>
              <a:solidFill>
                <a:schemeClr val="bg1">
                  <a:lumMod val="50000"/>
                </a:schemeClr>
              </a:solidFill>
              <a:effectLst/>
              <a:uLnTx/>
              <a:uFillTx/>
              <a:latin typeface="+mn-ea"/>
              <a:ea typeface="+mn-ea"/>
              <a:cs typeface="+mn-cs"/>
            </a:endParaRPr>
          </a:p>
        </p:txBody>
      </p:sp>
      <p:cxnSp>
        <p:nvCxnSpPr>
          <p:cNvPr id="22" name="直接箭头连接符 21"/>
          <p:cNvCxnSpPr>
            <a:stCxn id="21" idx="4"/>
          </p:cNvCxnSpPr>
          <p:nvPr/>
        </p:nvCxnSpPr>
        <p:spPr>
          <a:xfrm>
            <a:off x="2571750" y="3211513"/>
            <a:ext cx="3357563" cy="43180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流程图: 磁盘 22"/>
          <p:cNvSpPr/>
          <p:nvPr/>
        </p:nvSpPr>
        <p:spPr>
          <a:xfrm>
            <a:off x="785813" y="2211388"/>
            <a:ext cx="1714500" cy="571500"/>
          </a:xfrm>
          <a:prstGeom prst="flowChartMagneticDisk">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rPr>
              <a:t>教务系统</a:t>
            </a:r>
            <a:endParaRPr kumimoji="0" lang="zh-CN" altLang="en-US" sz="1600" b="1" i="0" u="none" strike="noStrike" kern="1200" cap="none" spc="0" normalizeH="0" baseline="0" noProof="0" dirty="0">
              <a:ln>
                <a:noFill/>
              </a:ln>
              <a:solidFill>
                <a:schemeClr val="bg1">
                  <a:lumMod val="50000"/>
                </a:schemeClr>
              </a:solidFill>
              <a:effectLst/>
              <a:uLnTx/>
              <a:uFillTx/>
              <a:latin typeface="+mn-lt"/>
              <a:ea typeface="+mn-ea"/>
              <a:cs typeface="+mn-cs"/>
            </a:endParaRPr>
          </a:p>
        </p:txBody>
      </p:sp>
      <p:cxnSp>
        <p:nvCxnSpPr>
          <p:cNvPr id="24" name="直接箭头连接符 23"/>
          <p:cNvCxnSpPr>
            <a:stCxn id="10" idx="4"/>
          </p:cNvCxnSpPr>
          <p:nvPr/>
        </p:nvCxnSpPr>
        <p:spPr>
          <a:xfrm>
            <a:off x="2500313" y="1782763"/>
            <a:ext cx="3500438" cy="1289050"/>
          </a:xfrm>
          <a:prstGeom prst="straightConnector1">
            <a:avLst/>
          </a:prstGeom>
          <a:ln w="3492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786" name="TextBox 40"/>
          <p:cNvSpPr txBox="1"/>
          <p:nvPr/>
        </p:nvSpPr>
        <p:spPr>
          <a:xfrm>
            <a:off x="3798888" y="1641475"/>
            <a:ext cx="785812" cy="338138"/>
          </a:xfrm>
          <a:prstGeom prst="rect">
            <a:avLst/>
          </a:prstGeom>
          <a:noFill/>
          <a:ln w="9525">
            <a:noFill/>
          </a:ln>
        </p:spPr>
        <p:txBody>
          <a:bodyPr anchor="t" anchorCtr="0">
            <a:spAutoFit/>
          </a:bodyPr>
          <a:p>
            <a:r>
              <a:rPr lang="zh-CN" altLang="en-US" sz="1600" b="1" dirty="0">
                <a:solidFill>
                  <a:srgbClr val="00B050"/>
                </a:solidFill>
                <a:latin typeface="微软雅黑" panose="020B0503020204020204" pitchFamily="34" charset="-122"/>
                <a:ea typeface="微软雅黑" panose="020B0503020204020204" pitchFamily="34" charset="-122"/>
              </a:rPr>
              <a:t>自动</a:t>
            </a:r>
            <a:endParaRPr lang="zh-CN" altLang="en-US" sz="1600" b="1" dirty="0">
              <a:solidFill>
                <a:srgbClr val="00B050"/>
              </a:solidFill>
              <a:latin typeface="微软雅黑" panose="020B0503020204020204" pitchFamily="34" charset="-122"/>
              <a:ea typeface="微软雅黑" panose="020B0503020204020204" pitchFamily="34" charset="-122"/>
            </a:endParaRPr>
          </a:p>
        </p:txBody>
      </p:sp>
      <p:sp>
        <p:nvSpPr>
          <p:cNvPr id="32787" name="TextBox 41"/>
          <p:cNvSpPr txBox="1"/>
          <p:nvPr/>
        </p:nvSpPr>
        <p:spPr>
          <a:xfrm>
            <a:off x="3798888" y="2162175"/>
            <a:ext cx="785812" cy="338138"/>
          </a:xfrm>
          <a:prstGeom prst="rect">
            <a:avLst/>
          </a:prstGeom>
          <a:noFill/>
          <a:ln w="9525">
            <a:noFill/>
          </a:ln>
        </p:spPr>
        <p:txBody>
          <a:bodyPr anchor="t" anchorCtr="0">
            <a:spAutoFit/>
          </a:bodyPr>
          <a:p>
            <a:r>
              <a:rPr lang="zh-CN" altLang="en-US" sz="1600" b="1" dirty="0">
                <a:solidFill>
                  <a:srgbClr val="00B050"/>
                </a:solidFill>
                <a:latin typeface="微软雅黑" panose="020B0503020204020204" pitchFamily="34" charset="-122"/>
                <a:ea typeface="微软雅黑" panose="020B0503020204020204" pitchFamily="34" charset="-122"/>
              </a:rPr>
              <a:t>自动</a:t>
            </a:r>
            <a:endParaRPr lang="zh-CN" altLang="en-US" sz="1600" b="1" dirty="0">
              <a:solidFill>
                <a:srgbClr val="00B050"/>
              </a:solidFill>
              <a:latin typeface="微软雅黑" panose="020B0503020204020204" pitchFamily="34" charset="-122"/>
              <a:ea typeface="微软雅黑" panose="020B0503020204020204" pitchFamily="34" charset="-122"/>
            </a:endParaRPr>
          </a:p>
        </p:txBody>
      </p:sp>
      <p:sp>
        <p:nvSpPr>
          <p:cNvPr id="32788" name="TextBox 42"/>
          <p:cNvSpPr txBox="1"/>
          <p:nvPr/>
        </p:nvSpPr>
        <p:spPr>
          <a:xfrm>
            <a:off x="3786188" y="2687638"/>
            <a:ext cx="785812" cy="338137"/>
          </a:xfrm>
          <a:prstGeom prst="rect">
            <a:avLst/>
          </a:prstGeom>
          <a:noFill/>
          <a:ln w="9525">
            <a:noFill/>
          </a:ln>
        </p:spPr>
        <p:txBody>
          <a:bodyPr anchor="t" anchorCtr="0">
            <a:spAutoFit/>
          </a:bodyPr>
          <a:p>
            <a:r>
              <a:rPr lang="zh-CN" altLang="en-US" sz="1600" b="1" dirty="0">
                <a:solidFill>
                  <a:srgbClr val="00B050"/>
                </a:solidFill>
                <a:latin typeface="微软雅黑" panose="020B0503020204020204" pitchFamily="34" charset="-122"/>
                <a:ea typeface="微软雅黑" panose="020B0503020204020204" pitchFamily="34" charset="-122"/>
              </a:rPr>
              <a:t>自动</a:t>
            </a:r>
            <a:endParaRPr lang="zh-CN" altLang="en-US" sz="1600" b="1" dirty="0">
              <a:solidFill>
                <a:srgbClr val="00B050"/>
              </a:solidFill>
              <a:latin typeface="微软雅黑" panose="020B0503020204020204" pitchFamily="34" charset="-122"/>
              <a:ea typeface="微软雅黑" panose="020B0503020204020204" pitchFamily="34" charset="-122"/>
            </a:endParaRPr>
          </a:p>
        </p:txBody>
      </p:sp>
      <p:sp>
        <p:nvSpPr>
          <p:cNvPr id="32789" name="TextBox 44"/>
          <p:cNvSpPr txBox="1"/>
          <p:nvPr/>
        </p:nvSpPr>
        <p:spPr>
          <a:xfrm>
            <a:off x="3786188" y="3214688"/>
            <a:ext cx="785812" cy="338137"/>
          </a:xfrm>
          <a:prstGeom prst="rect">
            <a:avLst/>
          </a:prstGeom>
          <a:noFill/>
          <a:ln w="9525">
            <a:noFill/>
          </a:ln>
        </p:spPr>
        <p:txBody>
          <a:bodyPr anchor="t" anchorCtr="0">
            <a:spAutoFit/>
          </a:bodyPr>
          <a:p>
            <a:r>
              <a:rPr lang="zh-CN" altLang="en-US" sz="1600" b="1" dirty="0">
                <a:solidFill>
                  <a:srgbClr val="00B050"/>
                </a:solidFill>
                <a:latin typeface="微软雅黑" panose="020B0503020204020204" pitchFamily="34" charset="-122"/>
                <a:ea typeface="微软雅黑" panose="020B0503020204020204" pitchFamily="34" charset="-122"/>
              </a:rPr>
              <a:t>自动</a:t>
            </a:r>
            <a:endParaRPr lang="zh-CN" altLang="en-US" sz="1600" b="1" dirty="0">
              <a:solidFill>
                <a:srgbClr val="00B050"/>
              </a:solidFill>
              <a:latin typeface="微软雅黑" panose="020B0503020204020204" pitchFamily="34" charset="-122"/>
              <a:ea typeface="微软雅黑" panose="020B0503020204020204" pitchFamily="34" charset="-122"/>
            </a:endParaRPr>
          </a:p>
        </p:txBody>
      </p:sp>
      <p:sp>
        <p:nvSpPr>
          <p:cNvPr id="32790" name="TextBox 45"/>
          <p:cNvSpPr txBox="1"/>
          <p:nvPr/>
        </p:nvSpPr>
        <p:spPr>
          <a:xfrm>
            <a:off x="3786188" y="3786188"/>
            <a:ext cx="785812" cy="338137"/>
          </a:xfrm>
          <a:prstGeom prst="rect">
            <a:avLst/>
          </a:prstGeom>
          <a:noFill/>
          <a:ln w="9525">
            <a:noFill/>
          </a:ln>
        </p:spPr>
        <p:txBody>
          <a:bodyPr anchor="t" anchorCtr="0">
            <a:spAutoFit/>
          </a:bodyPr>
          <a:p>
            <a:r>
              <a:rPr lang="zh-CN" altLang="en-US" sz="1600" b="1" dirty="0">
                <a:solidFill>
                  <a:srgbClr val="00B050"/>
                </a:solidFill>
                <a:latin typeface="微软雅黑" panose="020B0503020204020204" pitchFamily="34" charset="-122"/>
                <a:ea typeface="微软雅黑" panose="020B0503020204020204" pitchFamily="34" charset="-122"/>
              </a:rPr>
              <a:t>自动</a:t>
            </a:r>
            <a:endParaRPr lang="zh-CN" altLang="en-US" sz="1600" b="1" dirty="0">
              <a:solidFill>
                <a:srgbClr val="00B050"/>
              </a:solidFill>
              <a:latin typeface="微软雅黑" panose="020B0503020204020204" pitchFamily="34" charset="-122"/>
              <a:ea typeface="微软雅黑" panose="020B0503020204020204" pitchFamily="34" charset="-122"/>
            </a:endParaRPr>
          </a:p>
        </p:txBody>
      </p:sp>
      <p:sp>
        <p:nvSpPr>
          <p:cNvPr id="32791" name="TextBox 46"/>
          <p:cNvSpPr txBox="1"/>
          <p:nvPr/>
        </p:nvSpPr>
        <p:spPr>
          <a:xfrm>
            <a:off x="3798888" y="4356100"/>
            <a:ext cx="1404937" cy="336550"/>
          </a:xfrm>
          <a:prstGeom prst="rect">
            <a:avLst/>
          </a:prstGeom>
          <a:noFill/>
          <a:ln w="9525">
            <a:noFill/>
          </a:ln>
        </p:spPr>
        <p:txBody>
          <a:bodyPr wrap="square" anchor="t" anchorCtr="0">
            <a:spAutoFit/>
          </a:bodyPr>
          <a:p>
            <a:r>
              <a:rPr lang="zh-CN" altLang="en-US" sz="1600" b="1" dirty="0">
                <a:solidFill>
                  <a:srgbClr val="00B050"/>
                </a:solidFill>
                <a:latin typeface="微软雅黑" panose="020B0503020204020204" pitchFamily="34" charset="-122"/>
                <a:ea typeface="微软雅黑" panose="020B0503020204020204" pitchFamily="34" charset="-122"/>
              </a:rPr>
              <a:t>手动</a:t>
            </a:r>
            <a:endParaRPr lang="zh-CN" altLang="en-US" sz="1600" b="1"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323850" y="41275"/>
            <a:ext cx="8229600" cy="490538"/>
          </a:xfrm>
          <a:noFill/>
          <a:ln>
            <a:noFill/>
          </a:ln>
        </p:spPr>
        <p:txBody>
          <a:bodyPr anchor="t" anchorCtr="0"/>
          <a:p>
            <a:r>
              <a:rPr lang="zh-CN" altLang="en-US" kern="1200" dirty="0">
                <a:solidFill>
                  <a:srgbClr val="99CC00"/>
                </a:solidFill>
                <a:latin typeface="微软雅黑" panose="020B0503020204020204" pitchFamily="34" charset="-122"/>
                <a:ea typeface="微软雅黑" panose="020B0503020204020204" pitchFamily="34" charset="-122"/>
                <a:cs typeface="+mj-cs"/>
              </a:rPr>
              <a:t>信息来源</a:t>
            </a:r>
            <a:endParaRPr lang="zh-CN" altLang="en-US" kern="1200" dirty="0">
              <a:solidFill>
                <a:srgbClr val="99CC00"/>
              </a:solidFill>
              <a:latin typeface="微软雅黑" panose="020B0503020204020204" pitchFamily="34" charset="-122"/>
              <a:ea typeface="微软雅黑" panose="020B0503020204020204" pitchFamily="34" charset="-122"/>
              <a:cs typeface="+mj-cs"/>
            </a:endParaRPr>
          </a:p>
        </p:txBody>
      </p:sp>
      <p:graphicFrame>
        <p:nvGraphicFramePr>
          <p:cNvPr id="32" name="表格 31"/>
          <p:cNvGraphicFramePr>
            <a:graphicFrameLocks noGrp="1"/>
          </p:cNvGraphicFramePr>
          <p:nvPr>
            <p:custDataLst>
              <p:tags r:id="rId1"/>
            </p:custDataLst>
          </p:nvPr>
        </p:nvGraphicFramePr>
        <p:xfrm>
          <a:off x="539115" y="513715"/>
          <a:ext cx="7973060" cy="6383020"/>
        </p:xfrm>
        <a:graphic>
          <a:graphicData uri="http://schemas.openxmlformats.org/drawingml/2006/table">
            <a:tbl>
              <a:tblPr/>
              <a:tblGrid>
                <a:gridCol w="2033270"/>
                <a:gridCol w="3784600"/>
                <a:gridCol w="2155190"/>
              </a:tblGrid>
              <a:tr h="655320">
                <a:tc>
                  <a:txBody>
                    <a:bodyPr/>
                    <a:lstStyle/>
                    <a:p>
                      <a:pPr algn="ctr">
                        <a:lnSpc>
                          <a:spcPct val="150000"/>
                        </a:lnSpc>
                        <a:spcAft>
                          <a:spcPts val="0"/>
                        </a:spcAft>
                      </a:pPr>
                      <a:r>
                        <a:rPr lang="zh-CN" sz="1200" b="1" kern="100" dirty="0">
                          <a:latin typeface="+mn-ea"/>
                          <a:ea typeface="+mn-ea"/>
                        </a:rPr>
                        <a:t>填报内容</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zh-CN" sz="1200" b="1" kern="100" dirty="0">
                          <a:latin typeface="+mn-ea"/>
                          <a:ea typeface="+mn-ea"/>
                        </a:rPr>
                        <a:t>信息来源</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zh-CN" altLang="en-US" sz="1200" b="1" kern="100" dirty="0" smtClean="0">
                          <a:latin typeface="+mn-ea"/>
                          <a:ea typeface="+mn-ea"/>
                        </a:rPr>
                        <a:t>响应周期</a:t>
                      </a:r>
                      <a:endParaRPr lang="zh-CN" sz="1200" b="1"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34010">
                <a:tc>
                  <a:txBody>
                    <a:bodyPr/>
                    <a:lstStyle/>
                    <a:p>
                      <a:pPr algn="ctr">
                        <a:lnSpc>
                          <a:spcPct val="150000"/>
                        </a:lnSpc>
                        <a:spcAft>
                          <a:spcPts val="0"/>
                        </a:spcAft>
                      </a:pPr>
                      <a:r>
                        <a:rPr lang="zh-CN" sz="1200" kern="100" dirty="0">
                          <a:latin typeface="+mn-ea"/>
                          <a:ea typeface="+mn-ea"/>
                        </a:rPr>
                        <a:t>填报信息</a:t>
                      </a:r>
                      <a:endParaRPr lang="zh-CN" sz="1200" kern="100" dirty="0">
                        <a:latin typeface="+mn-ea"/>
                        <a:ea typeface="+mn-ea"/>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3">
                  <a:txBody>
                    <a:bodyPr/>
                    <a:lstStyle/>
                    <a:p>
                      <a:pPr algn="ctr">
                        <a:lnSpc>
                          <a:spcPct val="150000"/>
                        </a:lnSpc>
                        <a:spcAft>
                          <a:spcPts val="0"/>
                        </a:spcAft>
                      </a:pPr>
                      <a:r>
                        <a:rPr lang="zh-CN" sz="1200" kern="100" dirty="0">
                          <a:latin typeface="+mn-ea"/>
                          <a:ea typeface="+mn-ea"/>
                        </a:rPr>
                        <a:t>人事系统</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lumMod val="40000"/>
                        <a:lumOff val="60000"/>
                      </a:schemeClr>
                    </a:solidFill>
                  </a:tcPr>
                </a:tc>
                <a:tc rowSpan="3">
                  <a:txBody>
                    <a:bodyPr/>
                    <a:lstStyle/>
                    <a:p>
                      <a:pPr algn="ctr">
                        <a:lnSpc>
                          <a:spcPct val="150000"/>
                        </a:lnSpc>
                        <a:spcAft>
                          <a:spcPts val="0"/>
                        </a:spcAft>
                      </a:pPr>
                      <a:r>
                        <a:rPr lang="zh-CN" altLang="en-US" sz="1200" kern="100" dirty="0" smtClean="0">
                          <a:latin typeface="+mn-ea"/>
                          <a:ea typeface="+mn-ea"/>
                        </a:rPr>
                        <a:t>实时</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lumMod val="40000"/>
                        <a:lumOff val="60000"/>
                      </a:schemeClr>
                    </a:solidFill>
                  </a:tcPr>
                </a:tc>
              </a:tr>
              <a:tr h="332740">
                <a:tc>
                  <a:txBody>
                    <a:bodyPr/>
                    <a:lstStyle/>
                    <a:p>
                      <a:pPr algn="ctr">
                        <a:lnSpc>
                          <a:spcPct val="150000"/>
                        </a:lnSpc>
                        <a:spcAft>
                          <a:spcPts val="0"/>
                        </a:spcAft>
                      </a:pPr>
                      <a:r>
                        <a:rPr lang="zh-CN" sz="1200" kern="100" dirty="0">
                          <a:latin typeface="+mn-ea"/>
                          <a:ea typeface="+mn-ea"/>
                        </a:rPr>
                        <a:t>学习简历</a:t>
                      </a:r>
                      <a:endParaRPr lang="zh-CN" sz="1200" kern="100" dirty="0">
                        <a:latin typeface="+mn-ea"/>
                        <a:ea typeface="+mn-ea"/>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cPr/>
                </a:tc>
                <a:tc vMerge="1">
                  <a:tcPr/>
                </a:tc>
              </a:tr>
              <a:tr h="334010">
                <a:tc>
                  <a:txBody>
                    <a:bodyPr/>
                    <a:lstStyle/>
                    <a:p>
                      <a:pPr algn="ctr">
                        <a:lnSpc>
                          <a:spcPct val="150000"/>
                        </a:lnSpc>
                        <a:spcAft>
                          <a:spcPts val="0"/>
                        </a:spcAft>
                      </a:pPr>
                      <a:r>
                        <a:rPr lang="zh-CN" sz="1200" kern="100" dirty="0">
                          <a:latin typeface="+mn-ea"/>
                          <a:ea typeface="+mn-ea"/>
                        </a:rPr>
                        <a:t>工作简历</a:t>
                      </a:r>
                      <a:endParaRPr lang="zh-CN" sz="1200" kern="100" dirty="0">
                        <a:latin typeface="+mn-ea"/>
                        <a:ea typeface="+mn-ea"/>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cPr/>
                </a:tc>
                <a:tc vMerge="1">
                  <a:tcPr/>
                </a:tc>
              </a:tr>
              <a:tr h="332740">
                <a:tc>
                  <a:txBody>
                    <a:bodyPr/>
                    <a:lstStyle/>
                    <a:p>
                      <a:pPr algn="ctr">
                        <a:lnSpc>
                          <a:spcPct val="150000"/>
                        </a:lnSpc>
                        <a:spcAft>
                          <a:spcPts val="0"/>
                        </a:spcAft>
                      </a:pPr>
                      <a:r>
                        <a:rPr lang="zh-CN" sz="1200" kern="100" dirty="0">
                          <a:latin typeface="+mn-ea"/>
                          <a:ea typeface="+mn-ea"/>
                        </a:rPr>
                        <a:t>教师授课情况</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zh-CN" sz="1200" kern="100" dirty="0" smtClean="0">
                          <a:latin typeface="+mn-ea"/>
                          <a:ea typeface="+mn-ea"/>
                        </a:rPr>
                        <a:t>教务</a:t>
                      </a:r>
                      <a:r>
                        <a:rPr lang="en-US" sz="1200" kern="100" dirty="0" smtClean="0">
                          <a:latin typeface="+mn-ea"/>
                          <a:ea typeface="+mn-ea"/>
                        </a:rPr>
                        <a:t>/</a:t>
                      </a:r>
                      <a:r>
                        <a:rPr lang="zh-CN" sz="1200" kern="100" dirty="0" smtClean="0">
                          <a:latin typeface="+mn-ea"/>
                          <a:ea typeface="+mn-ea"/>
                        </a:rPr>
                        <a:t>研究生系统</a:t>
                      </a:r>
                      <a:endParaRPr lang="en-US" altLang="zh-CN" sz="1200" kern="100" dirty="0" smtClean="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lnSpc>
                          <a:spcPct val="150000"/>
                        </a:lnSpc>
                        <a:spcAft>
                          <a:spcPts val="0"/>
                        </a:spcAft>
                      </a:pPr>
                      <a:r>
                        <a:rPr lang="zh-CN" altLang="en-US" sz="1200" kern="100" dirty="0" smtClean="0">
                          <a:latin typeface="+mn-ea"/>
                          <a:ea typeface="+mn-ea"/>
                        </a:rPr>
                        <a:t>两小时同步一次</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4">
                        <a:lumMod val="40000"/>
                        <a:lumOff val="60000"/>
                      </a:schemeClr>
                    </a:solidFill>
                  </a:tcPr>
                </a:tc>
              </a:tr>
              <a:tr h="332740">
                <a:tc>
                  <a:txBody>
                    <a:bodyPr/>
                    <a:lstStyle/>
                    <a:p>
                      <a:pPr algn="ctr">
                        <a:lnSpc>
                          <a:spcPct val="150000"/>
                        </a:lnSpc>
                        <a:spcAft>
                          <a:spcPts val="0"/>
                        </a:spcAft>
                      </a:pPr>
                      <a:r>
                        <a:rPr lang="zh-CN" sz="1200" kern="100" dirty="0">
                          <a:latin typeface="+mn-ea"/>
                          <a:ea typeface="+mn-ea"/>
                        </a:rPr>
                        <a:t>指导学生情况</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200" kern="100" dirty="0" smtClean="0">
                          <a:latin typeface="+mn-ea"/>
                          <a:ea typeface="+mn-ea"/>
                        </a:rPr>
                        <a:t>毕业设计</a:t>
                      </a:r>
                      <a:r>
                        <a:rPr lang="en-US" sz="1200" kern="100" dirty="0" smtClean="0">
                          <a:latin typeface="+mn-ea"/>
                          <a:ea typeface="+mn-ea"/>
                        </a:rPr>
                        <a:t>/</a:t>
                      </a:r>
                      <a:r>
                        <a:rPr lang="zh-CN" altLang="en-US" sz="1200" kern="100" dirty="0" smtClean="0">
                          <a:latin typeface="+mn-ea"/>
                          <a:ea typeface="+mn-ea"/>
                        </a:rPr>
                        <a:t>研究生系统</a:t>
                      </a:r>
                      <a:endParaRPr lang="zh-CN" altLang="en-US" sz="1200" kern="100" dirty="0" smtClean="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cPr/>
                </a:tc>
              </a:tr>
              <a:tr h="886460">
                <a:tc>
                  <a:txBody>
                    <a:bodyPr/>
                    <a:lstStyle/>
                    <a:p>
                      <a:pPr algn="ctr">
                        <a:lnSpc>
                          <a:spcPct val="150000"/>
                        </a:lnSpc>
                        <a:spcAft>
                          <a:spcPts val="0"/>
                        </a:spcAft>
                      </a:pPr>
                      <a:r>
                        <a:rPr lang="zh-CN" sz="1200" kern="100" dirty="0">
                          <a:latin typeface="+mn-ea"/>
                          <a:ea typeface="+mn-ea"/>
                        </a:rPr>
                        <a:t>获奖教学成果</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4">
                        <a:lumMod val="40000"/>
                        <a:lumOff val="6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200" kern="100" dirty="0" smtClean="0">
                          <a:latin typeface="+mn-ea"/>
                          <a:ea typeface="+mn-ea"/>
                        </a:rPr>
                        <a:t>教研室教改系统、</a:t>
                      </a:r>
                      <a:endParaRPr lang="zh-CN" altLang="en-US" sz="1200" kern="100" dirty="0" smtClean="0">
                        <a:latin typeface="+mn-ea"/>
                        <a:ea typeface="+mn-ea"/>
                      </a:endParaRPr>
                    </a:p>
                    <a:p>
                      <a:pPr algn="ctr">
                        <a:lnSpc>
                          <a:spcPct val="150000"/>
                        </a:lnSpc>
                        <a:spcAft>
                          <a:spcPts val="0"/>
                        </a:spcAft>
                      </a:pPr>
                      <a:r>
                        <a:rPr lang="zh-CN" sz="1200" kern="100" dirty="0" smtClean="0">
                          <a:latin typeface="+mn-ea"/>
                          <a:ea typeface="+mn-ea"/>
                        </a:rPr>
                        <a:t>教务</a:t>
                      </a:r>
                      <a:r>
                        <a:rPr lang="zh-CN" altLang="en-US" sz="1200" kern="100" dirty="0" smtClean="0">
                          <a:latin typeface="+mn-ea"/>
                          <a:ea typeface="+mn-ea"/>
                        </a:rPr>
                        <a:t>处评估科、研究生院</a:t>
                      </a:r>
                      <a:r>
                        <a:rPr lang="zh-CN" sz="1200" kern="100" dirty="0" smtClean="0">
                          <a:latin typeface="+mn-ea"/>
                          <a:ea typeface="+mn-ea"/>
                        </a:rPr>
                        <a:t>文档</a:t>
                      </a:r>
                      <a:r>
                        <a:rPr lang="zh-CN" sz="1200" kern="100" dirty="0">
                          <a:latin typeface="+mn-ea"/>
                          <a:ea typeface="+mn-ea"/>
                        </a:rPr>
                        <a:t>数据（</a:t>
                      </a:r>
                      <a:r>
                        <a:rPr lang="en-US" sz="1200" kern="100" dirty="0">
                          <a:latin typeface="+mn-ea"/>
                          <a:ea typeface="+mn-ea"/>
                        </a:rPr>
                        <a:t>EXCEL</a:t>
                      </a:r>
                      <a:r>
                        <a:rPr lang="zh-CN" sz="1200" kern="100" dirty="0">
                          <a:latin typeface="+mn-ea"/>
                          <a:ea typeface="+mn-ea"/>
                        </a:rPr>
                        <a:t>）</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4">
                        <a:lumMod val="40000"/>
                        <a:lumOff val="60000"/>
                      </a:schemeClr>
                    </a:solidFill>
                  </a:tcPr>
                </a:tc>
                <a:tc>
                  <a:txBody>
                    <a:bodyPr/>
                    <a:lstStyle/>
                    <a:p>
                      <a:pPr algn="ctr">
                        <a:lnSpc>
                          <a:spcPct val="150000"/>
                        </a:lnSpc>
                        <a:spcAft>
                          <a:spcPts val="0"/>
                        </a:spcAft>
                      </a:pPr>
                      <a:r>
                        <a:rPr lang="zh-CN" altLang="en-US" sz="1200" kern="100" dirty="0" smtClean="0">
                          <a:latin typeface="+mn-ea"/>
                          <a:ea typeface="+mn-ea"/>
                        </a:rPr>
                        <a:t>两小时同步一次</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4">
                        <a:lumMod val="40000"/>
                        <a:lumOff val="60000"/>
                      </a:schemeClr>
                    </a:solidFill>
                  </a:tcPr>
                </a:tc>
              </a:tr>
              <a:tr h="604520">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200" kern="100" dirty="0" smtClean="0">
                          <a:latin typeface="+mn-ea"/>
                          <a:ea typeface="+mn-ea"/>
                        </a:rPr>
                        <a:t>教改项目（教材建设）情况</a:t>
                      </a:r>
                      <a:endParaRPr lang="zh-CN" altLang="en-US" sz="1200" kern="100" dirty="0" smtClean="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zh-CN" altLang="en-US" sz="1200" kern="100" dirty="0" smtClean="0">
                          <a:latin typeface="+mn-ea"/>
                          <a:ea typeface="+mn-ea"/>
                        </a:rPr>
                        <a:t>教研室教改系统、</a:t>
                      </a:r>
                      <a:endParaRPr lang="en-US" altLang="zh-CN" sz="1200" kern="100" dirty="0" smtClean="0">
                        <a:latin typeface="+mn-ea"/>
                        <a:ea typeface="+mn-ea"/>
                      </a:endParaRPr>
                    </a:p>
                    <a:p>
                      <a:pPr algn="ctr">
                        <a:lnSpc>
                          <a:spcPct val="150000"/>
                        </a:lnSpc>
                        <a:spcAft>
                          <a:spcPts val="0"/>
                        </a:spcAft>
                      </a:pPr>
                      <a:r>
                        <a:rPr lang="zh-CN" altLang="en-US" sz="1200" kern="100" dirty="0" smtClean="0">
                          <a:latin typeface="+mn-ea"/>
                          <a:ea typeface="+mn-ea"/>
                        </a:rPr>
                        <a:t>研究生院文档数据（</a:t>
                      </a:r>
                      <a:r>
                        <a:rPr lang="en-US" sz="1200" kern="100" dirty="0" smtClean="0">
                          <a:latin typeface="+mn-ea"/>
                          <a:ea typeface="+mn-ea"/>
                        </a:rPr>
                        <a:t>EXCEL</a:t>
                      </a:r>
                      <a:r>
                        <a:rPr lang="zh-CN" altLang="en-US" sz="1200" kern="100" dirty="0" smtClean="0">
                          <a:latin typeface="+mn-ea"/>
                          <a:ea typeface="+mn-ea"/>
                        </a:rPr>
                        <a:t>）</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zh-CN" altLang="en-US" sz="1200" kern="100" dirty="0" smtClean="0">
                          <a:latin typeface="+mn-ea"/>
                          <a:ea typeface="+mn-ea"/>
                        </a:rPr>
                        <a:t>两小时同步一次</a:t>
                      </a:r>
                      <a:endParaRPr lang="zh-CN" altLang="en-US"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332740">
                <a:tc>
                  <a:txBody>
                    <a:bodyPr/>
                    <a:lstStyle/>
                    <a:p>
                      <a:pPr algn="ctr">
                        <a:lnSpc>
                          <a:spcPct val="150000"/>
                        </a:lnSpc>
                        <a:spcAft>
                          <a:spcPts val="0"/>
                        </a:spcAft>
                      </a:pPr>
                      <a:r>
                        <a:rPr lang="zh-CN" sz="1200" kern="100" dirty="0">
                          <a:latin typeface="+mn-ea"/>
                          <a:ea typeface="+mn-ea"/>
                        </a:rPr>
                        <a:t>科研项目情况</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a:lnSpc>
                          <a:spcPct val="150000"/>
                        </a:lnSpc>
                        <a:spcAft>
                          <a:spcPts val="0"/>
                        </a:spcAft>
                      </a:pPr>
                      <a:r>
                        <a:rPr lang="zh-CN" sz="1200" kern="100" dirty="0" smtClean="0">
                          <a:latin typeface="+mn-ea"/>
                          <a:ea typeface="+mn-ea"/>
                        </a:rPr>
                        <a:t>易普拉格科研</a:t>
                      </a:r>
                      <a:r>
                        <a:rPr lang="zh-CN" altLang="en-US" sz="1200" kern="100" dirty="0" smtClean="0">
                          <a:latin typeface="+mn-ea"/>
                          <a:ea typeface="+mn-ea"/>
                        </a:rPr>
                        <a:t>、社科</a:t>
                      </a:r>
                      <a:r>
                        <a:rPr lang="zh-CN" sz="1200" kern="100" dirty="0" smtClean="0">
                          <a:latin typeface="+mn-ea"/>
                          <a:ea typeface="+mn-ea"/>
                        </a:rPr>
                        <a:t>系统</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99"/>
                    </a:solidFill>
                  </a:tcPr>
                </a:tc>
                <a:tc rowSpan="5">
                  <a:txBody>
                    <a:bodyPr/>
                    <a:lstStyle/>
                    <a:p>
                      <a:pPr algn="ctr">
                        <a:lnSpc>
                          <a:spcPct val="150000"/>
                        </a:lnSpc>
                        <a:spcAft>
                          <a:spcPts val="0"/>
                        </a:spcAft>
                      </a:pPr>
                      <a:r>
                        <a:rPr lang="zh-CN" altLang="en-US" sz="1200" kern="100" dirty="0" smtClean="0">
                          <a:latin typeface="+mn-ea"/>
                          <a:ea typeface="+mn-ea"/>
                        </a:rPr>
                        <a:t>两小时同步一次</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99"/>
                    </a:solidFill>
                  </a:tcPr>
                </a:tc>
              </a:tr>
              <a:tr h="333375">
                <a:tc>
                  <a:txBody>
                    <a:bodyPr/>
                    <a:lstStyle/>
                    <a:p>
                      <a:pPr algn="ctr">
                        <a:lnSpc>
                          <a:spcPct val="150000"/>
                        </a:lnSpc>
                        <a:spcAft>
                          <a:spcPts val="0"/>
                        </a:spcAft>
                      </a:pPr>
                      <a:r>
                        <a:rPr lang="zh-CN" sz="1200" kern="100" dirty="0">
                          <a:latin typeface="+mn-ea"/>
                          <a:ea typeface="+mn-ea"/>
                        </a:rPr>
                        <a:t>科研获奖情况</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cPr/>
                </a:tc>
              </a:tr>
              <a:tr h="313690">
                <a:tc>
                  <a:txBody>
                    <a:bodyPr/>
                    <a:lstStyle/>
                    <a:p>
                      <a:pPr algn="ctr">
                        <a:lnSpc>
                          <a:spcPct val="150000"/>
                        </a:lnSpc>
                        <a:spcAft>
                          <a:spcPts val="0"/>
                        </a:spcAft>
                      </a:pPr>
                      <a:r>
                        <a:rPr lang="zh-CN" sz="1200" kern="100" dirty="0">
                          <a:latin typeface="+mn-ea"/>
                          <a:ea typeface="+mn-ea"/>
                        </a:rPr>
                        <a:t>发表论文情况</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99"/>
                    </a:solidFill>
                  </a:tcPr>
                </a:tc>
                <a:tc rowSpan="3">
                  <a:txBody>
                    <a:bodyPr/>
                    <a:p>
                      <a:pPr algn="ctr">
                        <a:lnSpc>
                          <a:spcPct val="150000"/>
                        </a:lnSpc>
                        <a:spcAft>
                          <a:spcPts val="0"/>
                        </a:spcAft>
                        <a:buNone/>
                      </a:pPr>
                      <a:r>
                        <a:rPr lang="zh-CN" altLang="zh-CN" sz="1200" kern="100" dirty="0">
                          <a:latin typeface="+mn-ea"/>
                          <a:ea typeface="+mn-ea"/>
                        </a:rPr>
                        <a:t>成果认领平台</a:t>
                      </a:r>
                      <a:endParaRPr lang="zh-CN" alt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cPr/>
                </a:tc>
              </a:tr>
              <a:tr h="333375">
                <a:tc>
                  <a:txBody>
                    <a:bodyPr/>
                    <a:lstStyle/>
                    <a:p>
                      <a:pPr algn="ctr">
                        <a:lnSpc>
                          <a:spcPct val="150000"/>
                        </a:lnSpc>
                        <a:spcAft>
                          <a:spcPts val="0"/>
                        </a:spcAft>
                      </a:pPr>
                      <a:r>
                        <a:rPr lang="zh-CN" sz="1200" kern="100" dirty="0">
                          <a:latin typeface="+mn-ea"/>
                          <a:ea typeface="+mn-ea"/>
                        </a:rPr>
                        <a:t>论著信息</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cPr/>
                </a:tc>
              </a:tr>
              <a:tr h="333375">
                <a:tc>
                  <a:txBody>
                    <a:bodyPr/>
                    <a:lstStyle/>
                    <a:p>
                      <a:pPr algn="ctr">
                        <a:lnSpc>
                          <a:spcPct val="150000"/>
                        </a:lnSpc>
                        <a:spcAft>
                          <a:spcPts val="0"/>
                        </a:spcAft>
                      </a:pPr>
                      <a:r>
                        <a:rPr lang="zh-CN" sz="1200" kern="100" dirty="0">
                          <a:latin typeface="+mn-ea"/>
                          <a:ea typeface="+mn-ea"/>
                        </a:rPr>
                        <a:t>专利信息</a:t>
                      </a:r>
                      <a:endParaRPr lang="zh-CN" sz="1200" kern="100" dirty="0">
                        <a:latin typeface="+mn-ea"/>
                        <a:ea typeface="+mn-ea"/>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FFF99"/>
                    </a:solidFill>
                  </a:tcPr>
                </a:tc>
                <a:tc vMerge="1">
                  <a:tcPr/>
                </a:tc>
              </a:tr>
              <a:tr h="589915">
                <a:tc>
                  <a:txBody>
                    <a:bodyPr/>
                    <a:p>
                      <a:pPr algn="ctr">
                        <a:lnSpc>
                          <a:spcPct val="150000"/>
                        </a:lnSpc>
                        <a:spcAft>
                          <a:spcPts val="0"/>
                        </a:spcAft>
                      </a:pPr>
                      <a:r>
                        <a:rPr lang="zh-CN" altLang="en-US" sz="1200" kern="100" dirty="0" smtClean="0">
                          <a:latin typeface="+mn-ea"/>
                          <a:ea typeface="+mn-ea"/>
                        </a:rPr>
                        <a:t>班主任、辅导员工作情况</a:t>
                      </a:r>
                      <a:endParaRPr lang="zh-CN" sz="1200" kern="100" dirty="0">
                        <a:latin typeface="+mn-ea"/>
                        <a:ea typeface="+mn-ea"/>
                      </a:endParaRPr>
                    </a:p>
                  </a:txBody>
                  <a:tcPr marL="51435" marR="51435" marT="0" marB="0" anchor="ctr">
                    <a:solidFill>
                      <a:srgbClr val="00B0F0"/>
                    </a:solidFill>
                  </a:tcPr>
                </a:tc>
                <a:tc>
                  <a:txBody>
                    <a:bodyPr/>
                    <a:p>
                      <a:pPr algn="ctr">
                        <a:lnSpc>
                          <a:spcPct val="150000"/>
                        </a:lnSpc>
                        <a:spcAft>
                          <a:spcPts val="0"/>
                        </a:spcAft>
                      </a:pPr>
                      <a:r>
                        <a:rPr lang="zh-CN" altLang="en-US" sz="1200" kern="100" dirty="0" smtClean="0">
                          <a:latin typeface="+mn-ea"/>
                          <a:ea typeface="+mn-ea"/>
                        </a:rPr>
                        <a:t>学工系统</a:t>
                      </a:r>
                      <a:endParaRPr lang="zh-CN" altLang="en-US" sz="1200" kern="100" dirty="0" smtClean="0">
                        <a:latin typeface="+mn-ea"/>
                        <a:ea typeface="+mn-ea"/>
                      </a:endParaRPr>
                    </a:p>
                  </a:txBody>
                  <a:tcPr marL="51435" marR="51435" marT="0" marB="0" anchor="ctr">
                    <a:solidFill>
                      <a:srgbClr val="00B0F0"/>
                    </a:solidFill>
                  </a:tcPr>
                </a:tc>
                <a:tc>
                  <a:txBody>
                    <a:bodyPr/>
                    <a:p>
                      <a:pPr algn="ctr">
                        <a:lnSpc>
                          <a:spcPct val="150000"/>
                        </a:lnSpc>
                        <a:spcAft>
                          <a:spcPts val="0"/>
                        </a:spcAft>
                      </a:pPr>
                      <a:r>
                        <a:rPr lang="zh-CN" altLang="en-US" sz="1200" kern="100" dirty="0" smtClean="0">
                          <a:latin typeface="+mn-ea"/>
                          <a:sym typeface="+mn-ea"/>
                        </a:rPr>
                        <a:t>两小时同步一次</a:t>
                      </a:r>
                      <a:endParaRPr lang="zh-CN" sz="1200" kern="100" dirty="0">
                        <a:latin typeface="+mn-ea"/>
                        <a:ea typeface="+mn-ea"/>
                      </a:endParaRPr>
                    </a:p>
                  </a:txBody>
                  <a:tcPr marL="51435" marR="51435" marT="0" marB="0" anchor="ctr">
                    <a:solidFill>
                      <a:srgbClr val="00B0F0"/>
                    </a:solidFill>
                  </a:tcPr>
                </a:tc>
              </a:tr>
              <a:tr h="334010">
                <a:tc>
                  <a:txBody>
                    <a:bodyPr/>
                    <a:p>
                      <a:pPr algn="ctr">
                        <a:lnSpc>
                          <a:spcPct val="150000"/>
                        </a:lnSpc>
                        <a:spcAft>
                          <a:spcPts val="0"/>
                        </a:spcAft>
                      </a:pPr>
                      <a:r>
                        <a:rPr lang="zh-CN" altLang="en-US" sz="1200" kern="100" smtClean="0">
                          <a:latin typeface="+mn-ea"/>
                          <a:ea typeface="+mn-ea"/>
                        </a:rPr>
                        <a:t>授课竞赛情况</a:t>
                      </a:r>
                      <a:endParaRPr lang="zh-CN" sz="1200" kern="100" dirty="0">
                        <a:latin typeface="+mn-ea"/>
                        <a:ea typeface="+mn-ea"/>
                      </a:endParaRPr>
                    </a:p>
                  </a:txBody>
                  <a:tcPr marL="51435" marR="51435" marT="0" marB="0" anchor="ctr">
                    <a:solidFill>
                      <a:srgbClr val="00B0F0"/>
                    </a:solidFill>
                  </a:tcPr>
                </a:tc>
                <a:tc>
                  <a:txBody>
                    <a:bodyPr/>
                    <a:p>
                      <a:pPr algn="ctr">
                        <a:lnSpc>
                          <a:spcPct val="150000"/>
                        </a:lnSpc>
                        <a:spcAft>
                          <a:spcPts val="0"/>
                        </a:spcAft>
                      </a:pPr>
                      <a:r>
                        <a:rPr lang="zh-CN" altLang="en-US" sz="1200" kern="100" dirty="0" smtClean="0">
                          <a:latin typeface="+mn-ea"/>
                          <a:ea typeface="+mn-ea"/>
                        </a:rPr>
                        <a:t>文档数据（</a:t>
                      </a:r>
                      <a:r>
                        <a:rPr lang="en-US" altLang="zh-CN" sz="1200" kern="100" dirty="0" smtClean="0">
                          <a:latin typeface="+mn-ea"/>
                          <a:ea typeface="+mn-ea"/>
                        </a:rPr>
                        <a:t>EXCEL</a:t>
                      </a:r>
                      <a:r>
                        <a:rPr lang="zh-CN" altLang="en-US" sz="1200" kern="100" dirty="0" smtClean="0">
                          <a:latin typeface="+mn-ea"/>
                          <a:ea typeface="+mn-ea"/>
                        </a:rPr>
                        <a:t>）</a:t>
                      </a:r>
                      <a:endParaRPr lang="zh-CN" sz="1200" kern="100" dirty="0">
                        <a:latin typeface="+mn-ea"/>
                        <a:ea typeface="+mn-ea"/>
                      </a:endParaRPr>
                    </a:p>
                  </a:txBody>
                  <a:tcPr marL="51435" marR="51435" marT="0" marB="0" anchor="ctr">
                    <a:solidFill>
                      <a:srgbClr val="00B0F0"/>
                    </a:solidFill>
                  </a:tcPr>
                </a:tc>
                <a:tc>
                  <a:txBody>
                    <a:bodyPr/>
                    <a:p>
                      <a:pPr algn="ctr">
                        <a:lnSpc>
                          <a:spcPct val="150000"/>
                        </a:lnSpc>
                        <a:spcAft>
                          <a:spcPts val="0"/>
                        </a:spcAft>
                      </a:pPr>
                      <a:r>
                        <a:rPr lang="zh-CN" altLang="en-US" sz="1200" kern="100" dirty="0" smtClean="0">
                          <a:latin typeface="+mn-ea"/>
                          <a:sym typeface="+mn-ea"/>
                        </a:rPr>
                        <a:t>两小时同步一次</a:t>
                      </a:r>
                      <a:endParaRPr lang="zh-CN" altLang="zh-CN" sz="1200" kern="100" dirty="0" smtClean="0">
                        <a:latin typeface="+mn-ea"/>
                        <a:ea typeface="+mn-ea"/>
                      </a:endParaRPr>
                    </a:p>
                  </a:txBody>
                  <a:tcPr marL="51435" marR="51435" marT="0" marB="0" anchor="ctr">
                    <a:solidFill>
                      <a:srgbClr val="00B0F0"/>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custDataLst>
              <p:tags r:id="rId1"/>
            </p:custDataLst>
          </p:nvPr>
        </p:nvGraphicFramePr>
        <p:xfrm>
          <a:off x="598488" y="651828"/>
          <a:ext cx="8143875" cy="5465445"/>
        </p:xfrm>
        <a:graphic>
          <a:graphicData uri="http://schemas.openxmlformats.org/drawingml/2006/table">
            <a:tbl>
              <a:tblPr firstRow="1" bandRow="1">
                <a:tableStyleId>{F8B58294-7C98-454F-8B8E-5373267BDF32}</a:tableStyleId>
              </a:tblPr>
              <a:tblGrid>
                <a:gridCol w="911225"/>
                <a:gridCol w="1114425"/>
                <a:gridCol w="2206617"/>
                <a:gridCol w="1709580"/>
                <a:gridCol w="2202056"/>
              </a:tblGrid>
              <a:tr h="638618">
                <a:tc>
                  <a:txBody>
                    <a:bodyPr/>
                    <a:lstStyle/>
                    <a:p>
                      <a:pPr algn="ctr">
                        <a:lnSpc>
                          <a:spcPts val="1900"/>
                        </a:lnSpc>
                        <a:spcAft>
                          <a:spcPts val="0"/>
                        </a:spcAft>
                        <a:tabLst>
                          <a:tab pos="114300" algn="l"/>
                          <a:tab pos="754380" algn="l"/>
                        </a:tabLst>
                      </a:pPr>
                      <a:r>
                        <a:rPr lang="zh-CN" sz="1600" kern="100" dirty="0"/>
                        <a:t>单位</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lang="zh-CN" sz="1600" kern="100" dirty="0"/>
                        <a:t>联系人</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lang="zh-CN" sz="1600" kern="100" dirty="0"/>
                        <a:t>工作地点</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lang="zh-CN" sz="1600" kern="100" dirty="0"/>
                        <a:t>联系电话</a:t>
                      </a:r>
                      <a:endParaRPr lang="zh-CN" sz="1600" kern="100" dirty="0"/>
                    </a:p>
                  </a:txBody>
                  <a:tcPr marL="68580" marR="68580" marT="0" marB="0" anchor="ctr"/>
                </a:tc>
                <a:tc>
                  <a:txBody>
                    <a:bodyPr/>
                    <a:p>
                      <a:pPr algn="ctr">
                        <a:lnSpc>
                          <a:spcPts val="1900"/>
                        </a:lnSpc>
                        <a:spcAft>
                          <a:spcPts val="0"/>
                        </a:spcAft>
                        <a:buNone/>
                        <a:tabLst>
                          <a:tab pos="114300" algn="l"/>
                          <a:tab pos="754380" algn="l"/>
                        </a:tabLst>
                      </a:pPr>
                      <a:r>
                        <a:rPr lang="zh-CN" altLang="en-US" sz="1600" kern="100" dirty="0"/>
                        <a:t>备注</a:t>
                      </a:r>
                      <a:endParaRPr lang="zh-CN" altLang="en-US" sz="1600" kern="100" dirty="0"/>
                    </a:p>
                  </a:txBody>
                  <a:tcPr marL="68580" marR="68580" marT="0" marB="0" anchor="ctr"/>
                </a:tc>
              </a:tr>
              <a:tr h="668869">
                <a:tc>
                  <a:txBody>
                    <a:bodyPr/>
                    <a:lstStyle/>
                    <a:p>
                      <a:pPr algn="ctr">
                        <a:lnSpc>
                          <a:spcPts val="1900"/>
                        </a:lnSpc>
                        <a:spcAft>
                          <a:spcPts val="0"/>
                        </a:spcAft>
                        <a:tabLst>
                          <a:tab pos="114300" algn="l"/>
                          <a:tab pos="754380" algn="l"/>
                        </a:tabLst>
                      </a:pPr>
                      <a:r>
                        <a:rPr lang="zh-CN" sz="1600" kern="100" dirty="0"/>
                        <a:t>系统维护</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lang="zh-CN" sz="1600" kern="100" dirty="0"/>
                        <a:t>张  焱</a:t>
                      </a:r>
                      <a:endParaRPr lang="zh-CN" sz="1600" kern="100" dirty="0"/>
                    </a:p>
                    <a:p>
                      <a:pPr algn="ctr">
                        <a:lnSpc>
                          <a:spcPts val="1900"/>
                        </a:lnSpc>
                        <a:spcAft>
                          <a:spcPts val="0"/>
                        </a:spcAft>
                        <a:tabLst>
                          <a:tab pos="114300" algn="l"/>
                          <a:tab pos="754380" algn="l"/>
                        </a:tabLst>
                      </a:pPr>
                      <a:r>
                        <a:rPr lang="zh-CN" sz="1600" kern="100" dirty="0"/>
                        <a:t>魏</a:t>
                      </a:r>
                      <a:r>
                        <a:rPr lang="en-US" altLang="zh-CN" sz="1600" kern="100" dirty="0"/>
                        <a:t>  </a:t>
                      </a:r>
                      <a:r>
                        <a:rPr lang="zh-CN" sz="1600" kern="100" dirty="0"/>
                        <a:t>勤</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lang="zh-CN" sz="1600" kern="100" dirty="0"/>
                        <a:t>九龙湖金智楼</a:t>
                      </a:r>
                      <a:r>
                        <a:rPr lang="en-US" sz="1600" kern="100" dirty="0"/>
                        <a:t>1</a:t>
                      </a:r>
                      <a:r>
                        <a:rPr lang="zh-CN" sz="1600" kern="100" dirty="0"/>
                        <a:t>楼</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lang="en-US" sz="1600" kern="100" dirty="0"/>
                        <a:t>52090048</a:t>
                      </a:r>
                      <a:endParaRPr lang="en-US" sz="1600" kern="100" dirty="0"/>
                    </a:p>
                  </a:txBody>
                  <a:tcPr marL="68580" marR="68580" marT="0" marB="0" anchor="ctr"/>
                </a:tc>
                <a:tc>
                  <a:txBody>
                    <a:bodyPr/>
                    <a:p>
                      <a:pPr algn="ctr">
                        <a:lnSpc>
                          <a:spcPts val="1900"/>
                        </a:lnSpc>
                        <a:spcAft>
                          <a:spcPts val="0"/>
                        </a:spcAft>
                        <a:buNone/>
                        <a:tabLst>
                          <a:tab pos="114300" algn="l"/>
                          <a:tab pos="754380" algn="l"/>
                        </a:tabLst>
                      </a:pPr>
                      <a:endParaRPr lang="en-US" altLang="en-US" sz="1600" kern="100" dirty="0"/>
                    </a:p>
                  </a:txBody>
                  <a:tcPr marL="68580" marR="68580" marT="0" marB="0" anchor="ctr"/>
                </a:tc>
              </a:tr>
              <a:tr h="638618">
                <a:tc>
                  <a:txBody>
                    <a:bodyPr/>
                    <a:lstStyle/>
                    <a:p>
                      <a:pPr algn="ctr">
                        <a:lnSpc>
                          <a:spcPts val="1900"/>
                        </a:lnSpc>
                        <a:spcAft>
                          <a:spcPts val="0"/>
                        </a:spcAft>
                        <a:tabLst>
                          <a:tab pos="114300" algn="l"/>
                          <a:tab pos="754380" algn="l"/>
                        </a:tabLst>
                      </a:pPr>
                      <a:r>
                        <a:rPr lang="zh-CN" sz="1600" kern="100" dirty="0"/>
                        <a:t>人事处</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lang="zh-CN" sz="1600" kern="100" dirty="0"/>
                        <a:t>张  婧</a:t>
                      </a:r>
                      <a:endParaRPr lang="zh-CN" sz="1600" kern="100" dirty="0"/>
                    </a:p>
                    <a:p>
                      <a:pPr algn="ctr">
                        <a:lnSpc>
                          <a:spcPts val="1900"/>
                        </a:lnSpc>
                        <a:spcAft>
                          <a:spcPts val="0"/>
                        </a:spcAft>
                        <a:tabLst>
                          <a:tab pos="114300" algn="l"/>
                          <a:tab pos="754380" algn="l"/>
                        </a:tabLst>
                      </a:pPr>
                      <a:r>
                        <a:rPr lang="zh-CN" sz="1600" kern="100" dirty="0"/>
                        <a:t>杨  莹</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sz="1600" kern="100" dirty="0"/>
                        <a:t>四牌楼五四楼215室</a:t>
                      </a:r>
                      <a:endParaRPr sz="1600" kern="100" dirty="0"/>
                    </a:p>
                    <a:p>
                      <a:pPr algn="ctr">
                        <a:lnSpc>
                          <a:spcPts val="1900"/>
                        </a:lnSpc>
                        <a:spcAft>
                          <a:spcPts val="0"/>
                        </a:spcAft>
                        <a:tabLst>
                          <a:tab pos="114300" algn="l"/>
                          <a:tab pos="754380" algn="l"/>
                        </a:tabLst>
                      </a:pPr>
                      <a:r>
                        <a:rPr sz="1600" kern="100" dirty="0"/>
                        <a:t>九龙湖行政楼406、436室</a:t>
                      </a:r>
                      <a:endParaRPr sz="1600" kern="100" dirty="0"/>
                    </a:p>
                  </a:txBody>
                  <a:tcPr marL="68580" marR="68580" marT="0" marB="0" anchor="ctr"/>
                </a:tc>
                <a:tc>
                  <a:txBody>
                    <a:bodyPr/>
                    <a:lstStyle/>
                    <a:p>
                      <a:pPr algn="ctr">
                        <a:lnSpc>
                          <a:spcPts val="1900"/>
                        </a:lnSpc>
                        <a:spcAft>
                          <a:spcPts val="0"/>
                        </a:spcAft>
                        <a:tabLst>
                          <a:tab pos="114300" algn="l"/>
                          <a:tab pos="754380" algn="l"/>
                        </a:tabLst>
                      </a:pPr>
                      <a:r>
                        <a:rPr lang="en-US" sz="1600" kern="100" dirty="0"/>
                        <a:t>83792621</a:t>
                      </a:r>
                      <a:endParaRPr lang="en-US" sz="1600" kern="100" dirty="0"/>
                    </a:p>
                    <a:p>
                      <a:pPr algn="ctr">
                        <a:lnSpc>
                          <a:spcPts val="1900"/>
                        </a:lnSpc>
                        <a:spcAft>
                          <a:spcPts val="0"/>
                        </a:spcAft>
                        <a:tabLst>
                          <a:tab pos="114300" algn="l"/>
                          <a:tab pos="754380" algn="l"/>
                        </a:tabLst>
                      </a:pPr>
                      <a:r>
                        <a:rPr lang="en-US" sz="1600" kern="100" dirty="0"/>
                        <a:t>52090258、52090257</a:t>
                      </a:r>
                      <a:endParaRPr lang="en-US" sz="1600" kern="100" dirty="0"/>
                    </a:p>
                  </a:txBody>
                  <a:tcPr marL="68580" marR="68580" marT="0" marB="0" anchor="ctr"/>
                </a:tc>
                <a:tc>
                  <a:txBody>
                    <a:bodyPr/>
                    <a:p>
                      <a:pPr algn="ctr">
                        <a:lnSpc>
                          <a:spcPts val="1900"/>
                        </a:lnSpc>
                        <a:spcAft>
                          <a:spcPts val="0"/>
                        </a:spcAft>
                        <a:buNone/>
                        <a:tabLst>
                          <a:tab pos="114300" algn="l"/>
                          <a:tab pos="754380" algn="l"/>
                        </a:tabLst>
                      </a:pPr>
                      <a:endParaRPr lang="en-US" altLang="en-US" sz="1600" kern="100" dirty="0"/>
                    </a:p>
                  </a:txBody>
                  <a:tcPr marL="68580" marR="68580" marT="0" marB="0" anchor="ctr"/>
                </a:tc>
              </a:tr>
              <a:tr h="553085">
                <a:tc>
                  <a:txBody>
                    <a:bodyPr/>
                    <a:lstStyle/>
                    <a:p>
                      <a:pPr algn="ctr">
                        <a:lnSpc>
                          <a:spcPts val="1900"/>
                        </a:lnSpc>
                        <a:spcAft>
                          <a:spcPts val="0"/>
                        </a:spcAft>
                        <a:tabLst>
                          <a:tab pos="114300" algn="l"/>
                          <a:tab pos="754380" algn="l"/>
                        </a:tabLst>
                      </a:pPr>
                      <a:r>
                        <a:rPr lang="zh-CN" altLang="en-US" sz="1600" kern="100" dirty="0" smtClean="0"/>
                        <a:t>科研院</a:t>
                      </a:r>
                      <a:endParaRPr lang="zh-CN" altLang="en-US" sz="1600" kern="100" dirty="0" smtClean="0"/>
                    </a:p>
                  </a:txBody>
                  <a:tcPr marL="68580" marR="68580" marT="0" marB="0" anchor="ctr"/>
                </a:tc>
                <a:tc>
                  <a:txBody>
                    <a:bodyPr/>
                    <a:lstStyle/>
                    <a:p>
                      <a:pPr algn="ctr">
                        <a:lnSpc>
                          <a:spcPts val="1900"/>
                        </a:lnSpc>
                        <a:spcAft>
                          <a:spcPts val="0"/>
                        </a:spcAft>
                        <a:tabLst>
                          <a:tab pos="114300" algn="l"/>
                          <a:tab pos="754380" algn="l"/>
                        </a:tabLst>
                      </a:pPr>
                      <a:r>
                        <a:rPr lang="zh-CN" altLang="en-US" sz="1600" kern="100" dirty="0" smtClean="0"/>
                        <a:t>黄子珍</a:t>
                      </a:r>
                      <a:endParaRPr lang="zh-CN" altLang="en-US" sz="1600" kern="100" dirty="0" smtClean="0"/>
                    </a:p>
                  </a:txBody>
                  <a:tcPr marL="68580" marR="68580" marT="0" marB="0" anchor="ctr"/>
                </a:tc>
                <a:tc>
                  <a:txBody>
                    <a:bodyPr/>
                    <a:lstStyle/>
                    <a:p>
                      <a:pPr algn="ctr">
                        <a:lnSpc>
                          <a:spcPts val="1900"/>
                        </a:lnSpc>
                        <a:spcAft>
                          <a:spcPts val="0"/>
                        </a:spcAft>
                        <a:tabLst>
                          <a:tab pos="114300" algn="l"/>
                          <a:tab pos="754380" algn="l"/>
                        </a:tabLst>
                      </a:pPr>
                      <a:r>
                        <a:rPr sz="1600" kern="100" dirty="0"/>
                        <a:t> 九龙湖行政楼104室</a:t>
                      </a:r>
                      <a:endParaRPr sz="1600" kern="100" dirty="0"/>
                    </a:p>
                  </a:txBody>
                  <a:tcPr marL="68580" marR="68580" marT="0" marB="0" anchor="ctr"/>
                </a:tc>
                <a:tc>
                  <a:txBody>
                    <a:bodyPr/>
                    <a:lstStyle/>
                    <a:p>
                      <a:pPr algn="ctr">
                        <a:lnSpc>
                          <a:spcPts val="1900"/>
                        </a:lnSpc>
                        <a:spcAft>
                          <a:spcPts val="0"/>
                        </a:spcAft>
                        <a:tabLst>
                          <a:tab pos="114300" algn="l"/>
                          <a:tab pos="754380" algn="l"/>
                        </a:tabLst>
                      </a:pPr>
                      <a:r>
                        <a:rPr lang="en-US" sz="1600" kern="100" dirty="0" smtClean="0"/>
                        <a:t>52091173</a:t>
                      </a:r>
                      <a:endParaRPr lang="en-US" sz="1600" kern="100" dirty="0" smtClean="0"/>
                    </a:p>
                  </a:txBody>
                  <a:tcPr marL="68580" marR="68580" marT="0" marB="0" anchor="ctr"/>
                </a:tc>
                <a:tc>
                  <a:txBody>
                    <a:bodyPr/>
                    <a:p>
                      <a:pPr algn="ctr">
                        <a:lnSpc>
                          <a:spcPts val="1900"/>
                        </a:lnSpc>
                        <a:spcAft>
                          <a:spcPts val="0"/>
                        </a:spcAft>
                        <a:buNone/>
                        <a:tabLst>
                          <a:tab pos="114300" algn="l"/>
                          <a:tab pos="754380" algn="l"/>
                        </a:tabLst>
                      </a:pPr>
                      <a:endParaRPr lang="en-US" altLang="en-US" sz="1600" kern="100" dirty="0" smtClean="0"/>
                    </a:p>
                  </a:txBody>
                  <a:tcPr marL="68580" marR="68580" marT="0" marB="0" anchor="ctr"/>
                </a:tc>
              </a:tr>
              <a:tr h="965200">
                <a:tc>
                  <a:txBody>
                    <a:bodyPr/>
                    <a:lstStyle/>
                    <a:p>
                      <a:pPr algn="ctr">
                        <a:lnSpc>
                          <a:spcPts val="1900"/>
                        </a:lnSpc>
                        <a:spcAft>
                          <a:spcPts val="0"/>
                        </a:spcAft>
                        <a:tabLst>
                          <a:tab pos="114300" algn="l"/>
                          <a:tab pos="754380" algn="l"/>
                        </a:tabLst>
                      </a:pPr>
                      <a:r>
                        <a:rPr lang="zh-CN" sz="1600" kern="100" dirty="0"/>
                        <a:t>社科处</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lang="zh-CN" sz="1600" kern="100" dirty="0"/>
                        <a:t>李建梅</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sz="1600" kern="100" dirty="0"/>
                        <a:t>周二、三、五：</a:t>
                      </a:r>
                      <a:endParaRPr sz="1600" kern="100" dirty="0"/>
                    </a:p>
                    <a:p>
                      <a:pPr algn="ctr">
                        <a:lnSpc>
                          <a:spcPts val="1900"/>
                        </a:lnSpc>
                        <a:spcAft>
                          <a:spcPts val="0"/>
                        </a:spcAft>
                        <a:tabLst>
                          <a:tab pos="114300" algn="l"/>
                          <a:tab pos="754380" algn="l"/>
                        </a:tabLst>
                      </a:pPr>
                      <a:r>
                        <a:rPr sz="1600" kern="100" dirty="0"/>
                        <a:t>四牌楼老图书馆119室</a:t>
                      </a:r>
                      <a:endParaRPr sz="1600" kern="100" dirty="0"/>
                    </a:p>
                    <a:p>
                      <a:pPr algn="ctr">
                        <a:lnSpc>
                          <a:spcPts val="1900"/>
                        </a:lnSpc>
                        <a:spcAft>
                          <a:spcPts val="0"/>
                        </a:spcAft>
                        <a:tabLst>
                          <a:tab pos="114300" algn="l"/>
                          <a:tab pos="754380" algn="l"/>
                        </a:tabLst>
                      </a:pPr>
                      <a:r>
                        <a:rPr sz="1600" kern="100" dirty="0"/>
                        <a:t>周一、四：</a:t>
                      </a:r>
                      <a:endParaRPr sz="1600" kern="100" dirty="0"/>
                    </a:p>
                    <a:p>
                      <a:pPr algn="ctr">
                        <a:lnSpc>
                          <a:spcPts val="1900"/>
                        </a:lnSpc>
                        <a:spcAft>
                          <a:spcPts val="0"/>
                        </a:spcAft>
                        <a:tabLst>
                          <a:tab pos="114300" algn="l"/>
                          <a:tab pos="754380" algn="l"/>
                        </a:tabLst>
                      </a:pPr>
                      <a:r>
                        <a:rPr sz="1600" kern="100" dirty="0"/>
                        <a:t>九龙湖行政楼111</a:t>
                      </a:r>
                      <a:endParaRPr sz="1600" kern="100" dirty="0"/>
                    </a:p>
                  </a:txBody>
                  <a:tcPr marL="68580" marR="68580" marT="0" marB="0" anchor="ctr"/>
                </a:tc>
                <a:tc>
                  <a:txBody>
                    <a:bodyPr/>
                    <a:lstStyle/>
                    <a:p>
                      <a:pPr algn="ctr">
                        <a:lnSpc>
                          <a:spcPts val="1900"/>
                        </a:lnSpc>
                        <a:spcAft>
                          <a:spcPts val="0"/>
                        </a:spcAft>
                        <a:tabLst>
                          <a:tab pos="114300" algn="l"/>
                          <a:tab pos="754380" algn="l"/>
                        </a:tabLst>
                      </a:pPr>
                      <a:r>
                        <a:rPr lang="en-US" sz="1600" kern="100" dirty="0"/>
                        <a:t>83793762</a:t>
                      </a:r>
                      <a:endParaRPr lang="en-US" sz="1600" kern="100" dirty="0"/>
                    </a:p>
                  </a:txBody>
                  <a:tcPr marL="68580" marR="68580" marT="0" marB="0" anchor="ctr"/>
                </a:tc>
                <a:tc>
                  <a:txBody>
                    <a:bodyPr/>
                    <a:p>
                      <a:pPr algn="ctr">
                        <a:lnSpc>
                          <a:spcPts val="1900"/>
                        </a:lnSpc>
                        <a:spcAft>
                          <a:spcPts val="0"/>
                        </a:spcAft>
                        <a:buNone/>
                        <a:tabLst>
                          <a:tab pos="114300" algn="l"/>
                          <a:tab pos="754380" algn="l"/>
                        </a:tabLst>
                      </a:pPr>
                      <a:endParaRPr lang="zh-CN" altLang="en-US" sz="1600" kern="100" dirty="0"/>
                    </a:p>
                  </a:txBody>
                  <a:tcPr marL="68580" marR="68580" marT="0" marB="0" anchor="ctr"/>
                </a:tc>
              </a:tr>
              <a:tr h="638618">
                <a:tc>
                  <a:txBody>
                    <a:bodyPr/>
                    <a:lstStyle/>
                    <a:p>
                      <a:pPr algn="ctr">
                        <a:lnSpc>
                          <a:spcPts val="1900"/>
                        </a:lnSpc>
                        <a:spcAft>
                          <a:spcPts val="0"/>
                        </a:spcAft>
                        <a:tabLst>
                          <a:tab pos="114300" algn="l"/>
                          <a:tab pos="754380" algn="l"/>
                        </a:tabLst>
                      </a:pPr>
                      <a:r>
                        <a:rPr lang="zh-CN" sz="1600" kern="100" dirty="0"/>
                        <a:t>研究生院</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lang="zh-CN" sz="1600" kern="100" dirty="0"/>
                        <a:t>顾海燕</a:t>
                      </a:r>
                      <a:endParaRPr lang="zh-CN" sz="1600" kern="100" dirty="0"/>
                    </a:p>
                  </a:txBody>
                  <a:tcPr marL="68580" marR="68580" marT="0" marB="0" anchor="ctr"/>
                </a:tc>
                <a:tc>
                  <a:txBody>
                    <a:bodyPr/>
                    <a:lstStyle/>
                    <a:p>
                      <a:pPr algn="ctr">
                        <a:lnSpc>
                          <a:spcPts val="1900"/>
                        </a:lnSpc>
                        <a:spcAft>
                          <a:spcPts val="0"/>
                        </a:spcAft>
                        <a:tabLst>
                          <a:tab pos="114300" algn="l"/>
                          <a:tab pos="754380" algn="l"/>
                        </a:tabLst>
                      </a:pPr>
                      <a:r>
                        <a:rPr sz="1600" kern="100"/>
                        <a:t>四牌楼逸夫建筑馆107室</a:t>
                      </a:r>
                      <a:endParaRPr sz="1600" kern="100"/>
                    </a:p>
                  </a:txBody>
                  <a:tcPr marL="68580" marR="68580" marT="0" marB="0" anchor="ctr"/>
                </a:tc>
                <a:tc>
                  <a:txBody>
                    <a:bodyPr/>
                    <a:lstStyle/>
                    <a:p>
                      <a:pPr algn="ctr">
                        <a:lnSpc>
                          <a:spcPts val="1900"/>
                        </a:lnSpc>
                        <a:spcAft>
                          <a:spcPts val="0"/>
                        </a:spcAft>
                        <a:tabLst>
                          <a:tab pos="114300" algn="l"/>
                          <a:tab pos="754380" algn="l"/>
                        </a:tabLst>
                      </a:pPr>
                      <a:r>
                        <a:rPr lang="en-US" sz="1600" kern="100" dirty="0"/>
                        <a:t>83792529</a:t>
                      </a:r>
                      <a:endParaRPr lang="en-US" sz="1600" kern="100" dirty="0"/>
                    </a:p>
                  </a:txBody>
                  <a:tcPr marL="68580" marR="68580" marT="0" marB="0" anchor="ctr"/>
                </a:tc>
                <a:tc>
                  <a:txBody>
                    <a:bodyPr/>
                    <a:p>
                      <a:pPr algn="ctr">
                        <a:lnSpc>
                          <a:spcPts val="1900"/>
                        </a:lnSpc>
                        <a:spcAft>
                          <a:spcPts val="0"/>
                        </a:spcAft>
                        <a:buNone/>
                        <a:tabLst>
                          <a:tab pos="114300" algn="l"/>
                          <a:tab pos="754380" algn="l"/>
                        </a:tabLst>
                      </a:pPr>
                      <a:endParaRPr lang="en-US" altLang="en-US" sz="1600" kern="100" dirty="0"/>
                    </a:p>
                  </a:txBody>
                  <a:tcPr marL="68580" marR="68580" marT="0" marB="0" anchor="ctr"/>
                </a:tc>
              </a:tr>
              <a:tr h="638618">
                <a:tc>
                  <a:txBody>
                    <a:bodyPr/>
                    <a:p>
                      <a:pPr algn="ctr">
                        <a:lnSpc>
                          <a:spcPts val="1900"/>
                        </a:lnSpc>
                        <a:spcAft>
                          <a:spcPts val="0"/>
                        </a:spcAft>
                        <a:buNone/>
                        <a:tabLst>
                          <a:tab pos="114300" algn="l"/>
                          <a:tab pos="754380" algn="l"/>
                        </a:tabLst>
                      </a:pPr>
                      <a:r>
                        <a:rPr lang="zh-CN" sz="1600" kern="100" dirty="0"/>
                        <a:t>研究生院</a:t>
                      </a:r>
                      <a:endParaRPr lang="zh-CN" altLang="en-US" sz="1600" kern="100" dirty="0"/>
                    </a:p>
                  </a:txBody>
                  <a:tcPr marL="68580" marR="68580" marT="0" marB="0" anchor="ctr"/>
                </a:tc>
                <a:tc>
                  <a:txBody>
                    <a:bodyPr/>
                    <a:p>
                      <a:pPr algn="ctr">
                        <a:lnSpc>
                          <a:spcPts val="1900"/>
                        </a:lnSpc>
                        <a:spcAft>
                          <a:spcPts val="0"/>
                        </a:spcAft>
                        <a:buNone/>
                        <a:tabLst>
                          <a:tab pos="114300" algn="l"/>
                          <a:tab pos="754380" algn="l"/>
                        </a:tabLst>
                      </a:pPr>
                      <a:r>
                        <a:rPr lang="zh-CN" altLang="en-US" sz="1600" kern="100" dirty="0"/>
                        <a:t>王晨曦</a:t>
                      </a:r>
                      <a:endParaRPr lang="zh-CN" altLang="en-US" sz="1600" kern="100" dirty="0"/>
                    </a:p>
                  </a:txBody>
                  <a:tcPr marL="68580" marR="68580" marT="0" marB="0" anchor="ctr"/>
                </a:tc>
                <a:tc>
                  <a:txBody>
                    <a:bodyPr/>
                    <a:p>
                      <a:pPr algn="ctr">
                        <a:lnSpc>
                          <a:spcPts val="1900"/>
                        </a:lnSpc>
                        <a:spcAft>
                          <a:spcPts val="0"/>
                        </a:spcAft>
                        <a:buNone/>
                        <a:tabLst>
                          <a:tab pos="114300" algn="l"/>
                          <a:tab pos="754380" algn="l"/>
                        </a:tabLst>
                      </a:pPr>
                      <a:r>
                        <a:rPr sz="1600" kern="100"/>
                        <a:t>九龙湖纪忠楼1</a:t>
                      </a:r>
                      <a:r>
                        <a:rPr lang="en-US" sz="1600" kern="100"/>
                        <a:t>02</a:t>
                      </a:r>
                      <a:r>
                        <a:rPr sz="1600" kern="100"/>
                        <a:t>室</a:t>
                      </a:r>
                      <a:endParaRPr lang="zh-CN" altLang="en-US" sz="1600" kern="100"/>
                    </a:p>
                  </a:txBody>
                  <a:tcPr marL="68580" marR="68580" marT="0" marB="0" anchor="ctr"/>
                </a:tc>
                <a:tc>
                  <a:txBody>
                    <a:bodyPr/>
                    <a:p>
                      <a:pPr algn="ctr">
                        <a:lnSpc>
                          <a:spcPts val="1900"/>
                        </a:lnSpc>
                        <a:spcAft>
                          <a:spcPts val="0"/>
                        </a:spcAft>
                        <a:buNone/>
                        <a:tabLst>
                          <a:tab pos="114300" algn="l"/>
                          <a:tab pos="754380" algn="l"/>
                        </a:tabLst>
                      </a:pPr>
                      <a:r>
                        <a:rPr lang="en-US" altLang="en-US" sz="1600" kern="100" dirty="0"/>
                        <a:t>52090206</a:t>
                      </a:r>
                      <a:endParaRPr lang="en-US" altLang="en-US" sz="1600" kern="100" dirty="0"/>
                    </a:p>
                  </a:txBody>
                  <a:tcPr marL="68580" marR="68580" marT="0" marB="0" anchor="ctr"/>
                </a:tc>
                <a:tc>
                  <a:txBody>
                    <a:bodyPr/>
                    <a:p>
                      <a:pPr algn="ctr">
                        <a:lnSpc>
                          <a:spcPts val="1900"/>
                        </a:lnSpc>
                        <a:spcAft>
                          <a:spcPts val="0"/>
                        </a:spcAft>
                        <a:buNone/>
                        <a:tabLst>
                          <a:tab pos="114300" algn="l"/>
                          <a:tab pos="754380" algn="l"/>
                        </a:tabLst>
                      </a:pPr>
                      <a:endParaRPr lang="en-US" altLang="en-US" sz="1600" kern="100" dirty="0"/>
                    </a:p>
                  </a:txBody>
                  <a:tcPr marL="68580" marR="68580" marT="0" marB="0" anchor="ctr"/>
                </a:tc>
              </a:tr>
              <a:tr h="638618">
                <a:tc>
                  <a:txBody>
                    <a:bodyPr/>
                    <a:p>
                      <a:pPr algn="ctr">
                        <a:lnSpc>
                          <a:spcPts val="1900"/>
                        </a:lnSpc>
                        <a:spcAft>
                          <a:spcPts val="0"/>
                        </a:spcAft>
                        <a:buNone/>
                        <a:tabLst>
                          <a:tab pos="114300" algn="l"/>
                          <a:tab pos="754380" algn="l"/>
                        </a:tabLst>
                      </a:pPr>
                      <a:r>
                        <a:rPr lang="zh-CN" altLang="en-US" sz="1600" kern="100" dirty="0"/>
                        <a:t>学工部</a:t>
                      </a:r>
                      <a:endParaRPr lang="zh-CN" altLang="en-US" sz="1600" kern="100" dirty="0"/>
                    </a:p>
                  </a:txBody>
                  <a:tcPr marL="68580" marR="68580" marT="0" marB="0" anchor="ctr"/>
                </a:tc>
                <a:tc>
                  <a:txBody>
                    <a:bodyPr/>
                    <a:p>
                      <a:pPr algn="ctr">
                        <a:lnSpc>
                          <a:spcPts val="1900"/>
                        </a:lnSpc>
                        <a:spcAft>
                          <a:spcPts val="0"/>
                        </a:spcAft>
                        <a:buNone/>
                        <a:tabLst>
                          <a:tab pos="114300" algn="l"/>
                          <a:tab pos="754380" algn="l"/>
                        </a:tabLst>
                      </a:pPr>
                      <a:r>
                        <a:rPr lang="zh-CN" altLang="en-US" sz="1600" kern="100" dirty="0"/>
                        <a:t>杨萌</a:t>
                      </a:r>
                      <a:endParaRPr lang="zh-CN" altLang="en-US" sz="1600" kern="100" dirty="0"/>
                    </a:p>
                  </a:txBody>
                  <a:tcPr marL="68580" marR="68580" marT="0" marB="0" anchor="ctr"/>
                </a:tc>
                <a:tc>
                  <a:txBody>
                    <a:bodyPr/>
                    <a:p>
                      <a:pPr algn="ctr">
                        <a:lnSpc>
                          <a:spcPts val="1900"/>
                        </a:lnSpc>
                        <a:spcAft>
                          <a:spcPts val="0"/>
                        </a:spcAft>
                        <a:buNone/>
                        <a:tabLst>
                          <a:tab pos="114300" algn="l"/>
                          <a:tab pos="754380" algn="l"/>
                        </a:tabLst>
                      </a:pPr>
                      <a:r>
                        <a:rPr lang="zh-CN" altLang="en-US" sz="1600" kern="100"/>
                        <a:t>九龙湖大活</a:t>
                      </a:r>
                      <a:r>
                        <a:rPr lang="en-US" altLang="zh-CN" sz="1600" kern="100"/>
                        <a:t>518</a:t>
                      </a:r>
                      <a:endParaRPr lang="en-US" altLang="zh-CN" sz="1600" kern="100"/>
                    </a:p>
                  </a:txBody>
                  <a:tcPr marL="68580" marR="68580" marT="0" marB="0" anchor="ctr"/>
                </a:tc>
                <a:tc>
                  <a:txBody>
                    <a:bodyPr/>
                    <a:p>
                      <a:pPr algn="ctr">
                        <a:lnSpc>
                          <a:spcPts val="1900"/>
                        </a:lnSpc>
                        <a:spcAft>
                          <a:spcPts val="0"/>
                        </a:spcAft>
                        <a:buNone/>
                        <a:tabLst>
                          <a:tab pos="114300" algn="l"/>
                          <a:tab pos="754380" algn="l"/>
                        </a:tabLst>
                      </a:pPr>
                      <a:r>
                        <a:rPr lang="en-US" altLang="en-US" sz="1600" kern="100" dirty="0"/>
                        <a:t>52090280</a:t>
                      </a:r>
                      <a:endParaRPr lang="en-US" altLang="en-US" sz="1600" kern="100" dirty="0"/>
                    </a:p>
                  </a:txBody>
                  <a:tcPr marL="68580" marR="68580" marT="0" marB="0" anchor="ctr"/>
                </a:tc>
                <a:tc>
                  <a:txBody>
                    <a:bodyPr/>
                    <a:p>
                      <a:pPr algn="l">
                        <a:lnSpc>
                          <a:spcPts val="1900"/>
                        </a:lnSpc>
                        <a:spcAft>
                          <a:spcPts val="0"/>
                        </a:spcAft>
                        <a:buNone/>
                        <a:tabLst>
                          <a:tab pos="114300" algn="l"/>
                          <a:tab pos="754380" algn="l"/>
                        </a:tabLst>
                      </a:pPr>
                      <a:r>
                        <a:rPr lang="zh-CN" altLang="en-US" sz="1400" kern="100" dirty="0"/>
                        <a:t>系统内没有的数据先到学院学生工作办公室签字认定再到学工部盖章</a:t>
                      </a:r>
                      <a:endParaRPr lang="zh-CN" altLang="en-US" sz="1400" kern="100" dirty="0"/>
                    </a:p>
                  </a:txBody>
                  <a:tcPr marL="68580" marR="68580" marT="0" marB="0" anchor="ctr"/>
                </a:tc>
              </a:tr>
            </a:tbl>
          </a:graphicData>
        </a:graphic>
      </p:graphicFrame>
      <p:sp>
        <p:nvSpPr>
          <p:cNvPr id="34864" name="标题 1"/>
          <p:cNvSpPr>
            <a:spLocks noGrp="1"/>
          </p:cNvSpPr>
          <p:nvPr>
            <p:ph type="title"/>
          </p:nvPr>
        </p:nvSpPr>
        <p:spPr>
          <a:xfrm>
            <a:off x="323850" y="45403"/>
            <a:ext cx="8229600" cy="490537"/>
          </a:xfrm>
          <a:noFill/>
          <a:ln>
            <a:noFill/>
          </a:ln>
        </p:spPr>
        <p:txBody>
          <a:bodyPr anchor="t" anchorCtr="0"/>
          <a:p>
            <a:r>
              <a:rPr lang="zh-CN" altLang="en-US" kern="1200" dirty="0">
                <a:solidFill>
                  <a:srgbClr val="99CC00"/>
                </a:solidFill>
                <a:latin typeface="微软雅黑" panose="020B0503020204020204" pitchFamily="34" charset="-122"/>
                <a:ea typeface="微软雅黑" panose="020B0503020204020204" pitchFamily="34" charset="-122"/>
                <a:cs typeface="+mj-cs"/>
              </a:rPr>
              <a:t>联系方式</a:t>
            </a:r>
            <a:endParaRPr lang="zh-CN" altLang="en-US" kern="1200" dirty="0">
              <a:solidFill>
                <a:srgbClr val="99CC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custDataLst>
              <p:tags r:id="rId1"/>
            </p:custDataLst>
          </p:nvPr>
        </p:nvGraphicFramePr>
        <p:xfrm>
          <a:off x="395288" y="908368"/>
          <a:ext cx="8520430" cy="4359910"/>
        </p:xfrm>
        <a:graphic>
          <a:graphicData uri="http://schemas.openxmlformats.org/drawingml/2006/table">
            <a:tbl>
              <a:tblPr/>
              <a:tblGrid>
                <a:gridCol w="1334135"/>
                <a:gridCol w="1078865"/>
                <a:gridCol w="1939290"/>
                <a:gridCol w="1588770"/>
                <a:gridCol w="2579370"/>
              </a:tblGrid>
              <a:tr h="638810">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审核内容</a:t>
                      </a:r>
                      <a:endParaRPr lang="zh-CN" sz="16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审核科室</a:t>
                      </a:r>
                      <a:endParaRPr lang="zh-CN" sz="16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审核地点、时间</a:t>
                      </a:r>
                      <a:endParaRPr lang="zh-CN" sz="16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p>
                      <a:pPr algn="ctr">
                        <a:lnSpc>
                          <a:spcPts val="1900"/>
                        </a:lnSpc>
                        <a:spcAft>
                          <a:spcPts val="0"/>
                        </a:spcAft>
                        <a:buNone/>
                        <a:tabLst>
                          <a:tab pos="114300" algn="l"/>
                          <a:tab pos="754380" algn="l"/>
                        </a:tabLst>
                      </a:pPr>
                      <a:r>
                        <a:rPr lang="zh-CN" altLang="en-US" sz="1600" kern="100" dirty="0">
                          <a:latin typeface="+mn-ea"/>
                          <a:ea typeface="+mn-ea"/>
                          <a:cs typeface="Times New Roman" panose="02020603050405020304"/>
                        </a:rPr>
                        <a:t>线下审核负责人</a:t>
                      </a:r>
                      <a:endParaRPr lang="zh-CN" altLang="en-US" sz="1600" kern="100" dirty="0">
                        <a:latin typeface="+mn-ea"/>
                        <a:ea typeface="+mn-ea"/>
                        <a:cs typeface="Times New Roman" panose="02020603050405020304"/>
                      </a:endParaRPr>
                    </a:p>
                    <a:p>
                      <a:pPr algn="ctr">
                        <a:lnSpc>
                          <a:spcPts val="1900"/>
                        </a:lnSpc>
                        <a:spcAft>
                          <a:spcPts val="0"/>
                        </a:spcAft>
                        <a:buNone/>
                        <a:tabLst>
                          <a:tab pos="114300" algn="l"/>
                          <a:tab pos="754380" algn="l"/>
                        </a:tabLst>
                      </a:pPr>
                      <a:r>
                        <a:rPr lang="zh-CN" altLang="en-US" sz="1600" kern="100" dirty="0">
                          <a:latin typeface="+mn-ea"/>
                          <a:ea typeface="+mn-ea"/>
                          <a:cs typeface="Times New Roman" panose="02020603050405020304"/>
                        </a:rPr>
                        <a:t>及联系方式</a:t>
                      </a:r>
                      <a:endParaRPr lang="zh-CN" altLang="en-US" sz="16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c>
                  <a:txBody>
                    <a:bodyPr/>
                    <a:lstStyle/>
                    <a:p>
                      <a:pPr algn="ctr">
                        <a:lnSpc>
                          <a:spcPts val="1900"/>
                        </a:lnSpc>
                        <a:spcAft>
                          <a:spcPts val="0"/>
                        </a:spcAft>
                        <a:tabLst>
                          <a:tab pos="114300" algn="l"/>
                          <a:tab pos="754380" algn="l"/>
                        </a:tabLst>
                      </a:pPr>
                      <a:r>
                        <a:rPr lang="zh-CN" sz="1600" kern="100" dirty="0">
                          <a:latin typeface="+mn-ea"/>
                          <a:ea typeface="+mn-ea"/>
                          <a:cs typeface="Times New Roman" panose="02020603050405020304"/>
                        </a:rPr>
                        <a:t>备注</a:t>
                      </a:r>
                      <a:endParaRPr lang="zh-CN" sz="16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33000"/>
                      </a:schemeClr>
                    </a:solidFill>
                  </a:tcPr>
                </a:tc>
              </a:tr>
              <a:tr h="482600">
                <a:tc rowSpan="3">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本科生授课</a:t>
                      </a:r>
                      <a:endParaRPr lang="zh-CN"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教务科</a:t>
                      </a:r>
                      <a:endParaRPr lang="zh-CN"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九龙湖：教五101、102室，</a:t>
                      </a:r>
                      <a:endParaRPr sz="1000" kern="100" dirty="0">
                        <a:latin typeface="+mn-ea"/>
                        <a:ea typeface="+mn-ea"/>
                        <a:cs typeface="Times New Roman" panose="02020603050405020304"/>
                      </a:endParaRP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endParaRPr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52090218</a:t>
                      </a:r>
                      <a:endParaRPr lang="zh-CN" altLang="en-US" sz="1000" kern="100" dirty="0">
                        <a:latin typeface="+mn-ea"/>
                        <a:ea typeface="+mn-ea"/>
                        <a:cs typeface="Times New Roman" panose="02020603050405020304"/>
                      </a:endParaRPr>
                    </a:p>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52090226</a:t>
                      </a:r>
                      <a:endParaRPr lang="zh-CN" alt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endParaRPr 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40">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四牌楼：老图110室，</a:t>
                      </a:r>
                      <a:endParaRPr sz="1000" kern="100" dirty="0">
                        <a:latin typeface="+mn-ea"/>
                        <a:ea typeface="+mn-ea"/>
                        <a:cs typeface="Times New Roman" panose="02020603050405020304"/>
                      </a:endParaRP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endParaRPr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83794380</a:t>
                      </a:r>
                      <a:endParaRPr lang="zh-CN" alt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endParaRPr 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35">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lang="zh-CN" altLang="en-US" sz="1000" kern="100" dirty="0" smtClean="0">
                          <a:latin typeface="+mn-ea"/>
                          <a:ea typeface="+mn-ea"/>
                          <a:cs typeface="Times New Roman" panose="02020603050405020304"/>
                        </a:rPr>
                        <a:t>丁家桥教务办</a:t>
                      </a:r>
                      <a:endParaRPr lang="zh-CN" altLang="en-US" sz="1000" kern="100" dirty="0" smtClean="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丁家桥：老干部楼203</a:t>
                      </a:r>
                      <a:endParaRPr sz="1000" kern="100" dirty="0">
                        <a:latin typeface="+mn-ea"/>
                        <a:ea typeface="+mn-ea"/>
                        <a:cs typeface="Times New Roman" panose="02020603050405020304"/>
                      </a:endParaRP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endParaRPr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蒋老师</a:t>
                      </a:r>
                      <a:endParaRPr lang="zh-CN" altLang="en-US" sz="1000" kern="100" dirty="0">
                        <a:latin typeface="+mn-ea"/>
                        <a:ea typeface="+mn-ea"/>
                        <a:cs typeface="Times New Roman" panose="02020603050405020304"/>
                      </a:endParaRPr>
                    </a:p>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83272296</a:t>
                      </a:r>
                      <a:endParaRPr lang="zh-CN" alt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lang="en-US" sz="1000" kern="100" dirty="0" smtClean="0">
                          <a:latin typeface="+mn-ea"/>
                          <a:ea typeface="+mn-ea"/>
                          <a:cs typeface="Times New Roman" panose="02020603050405020304"/>
                        </a:rPr>
                        <a:t>仅针对公卫、医学类课程。</a:t>
                      </a:r>
                      <a:endParaRPr lang="en-US" sz="1000" kern="100" dirty="0" smtClean="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90">
                <a:tc rowSpan="2">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教学成果奖、教改项目、教材、</a:t>
                      </a:r>
                      <a:endParaRPr lang="zh-CN" sz="1000" kern="100" dirty="0">
                        <a:latin typeface="+mn-ea"/>
                        <a:ea typeface="+mn-ea"/>
                        <a:cs typeface="Times New Roman" panose="02020603050405020304"/>
                      </a:endParaRPr>
                    </a:p>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教学奖励金等</a:t>
                      </a:r>
                      <a:endParaRPr lang="zh-CN"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tabLst>
                          <a:tab pos="114300" algn="l"/>
                          <a:tab pos="754380" algn="l"/>
                        </a:tabLst>
                      </a:pPr>
                      <a:r>
                        <a:rPr lang="zh-CN" sz="1000" kern="100" dirty="0">
                          <a:latin typeface="+mn-ea"/>
                          <a:ea typeface="+mn-ea"/>
                          <a:cs typeface="Times New Roman" panose="02020603050405020304"/>
                        </a:rPr>
                        <a:t>教研科</a:t>
                      </a:r>
                      <a:endParaRPr lang="zh-CN"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dirty="0">
                          <a:latin typeface="+mn-ea"/>
                          <a:ea typeface="+mn-ea"/>
                          <a:cs typeface="Times New Roman" panose="02020603050405020304"/>
                        </a:rPr>
                        <a:t>九龙湖：教五205室，</a:t>
                      </a:r>
                      <a:endParaRPr sz="1000" kern="100" dirty="0">
                        <a:latin typeface="+mn-ea"/>
                        <a:ea typeface="+mn-ea"/>
                        <a:cs typeface="Times New Roman" panose="02020603050405020304"/>
                      </a:endParaRPr>
                    </a:p>
                    <a:p>
                      <a:pPr algn="ctr">
                        <a:lnSpc>
                          <a:spcPts val="1900"/>
                        </a:lnSpc>
                        <a:spcAft>
                          <a:spcPts val="0"/>
                        </a:spcAft>
                        <a:tabLst>
                          <a:tab pos="114300" algn="l"/>
                          <a:tab pos="754380" algn="l"/>
                        </a:tabLst>
                      </a:pPr>
                      <a:r>
                        <a:rPr sz="1000" kern="100" dirty="0">
                          <a:latin typeface="+mn-ea"/>
                          <a:ea typeface="+mn-ea"/>
                          <a:cs typeface="Times New Roman" panose="02020603050405020304"/>
                        </a:rPr>
                        <a:t>周一至周五全天</a:t>
                      </a:r>
                      <a:endParaRPr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吴老师</a:t>
                      </a:r>
                      <a:endParaRPr lang="zh-CN" altLang="en-US" sz="1000" kern="100" dirty="0">
                        <a:latin typeface="+mn-ea"/>
                        <a:ea typeface="+mn-ea"/>
                        <a:cs typeface="Times New Roman" panose="02020603050405020304"/>
                      </a:endParaRPr>
                    </a:p>
                    <a:p>
                      <a:pPr algn="ctr">
                        <a:lnSpc>
                          <a:spcPts val="1900"/>
                        </a:lnSpc>
                        <a:spcAft>
                          <a:spcPts val="0"/>
                        </a:spcAft>
                        <a:buNone/>
                        <a:tabLst>
                          <a:tab pos="114300" algn="l"/>
                          <a:tab pos="754380" algn="l"/>
                        </a:tabLst>
                      </a:pPr>
                      <a:r>
                        <a:rPr lang="zh-CN" altLang="en-US" sz="1000" kern="100" dirty="0">
                          <a:latin typeface="+mn-ea"/>
                          <a:ea typeface="+mn-ea"/>
                          <a:cs typeface="Times New Roman" panose="02020603050405020304"/>
                        </a:rPr>
                        <a:t>52090221</a:t>
                      </a:r>
                      <a:endParaRPr lang="zh-CN" alt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900"/>
                        </a:lnSpc>
                        <a:spcAft>
                          <a:spcPts val="0"/>
                        </a:spcAft>
                        <a:tabLst>
                          <a:tab pos="114300" algn="l"/>
                          <a:tab pos="754380" algn="l"/>
                        </a:tabLst>
                      </a:pPr>
                      <a:r>
                        <a:rPr lang="en-US" sz="1000" kern="100" dirty="0">
                          <a:latin typeface="+mn-ea"/>
                          <a:ea typeface="+mn-ea"/>
                          <a:cs typeface="Times New Roman" panose="02020603050405020304"/>
                        </a:rPr>
                        <a:t>所有材料如存在手写务请提供相关证明材料：非第一负责人请提供正式发文及项目负责人签字确认的申报书或情况说明。涉及成员排名需由项目负责人在申报书成员列表旁签字确认。</a:t>
                      </a:r>
                      <a:endParaRPr lang="en-US"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910">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tabLst>
                          <a:tab pos="114300" algn="l"/>
                          <a:tab pos="754380" algn="l"/>
                        </a:tabLst>
                      </a:pPr>
                      <a:r>
                        <a:rPr sz="1000" kern="100">
                          <a:latin typeface="+mn-ea"/>
                          <a:ea typeface="+mn-ea"/>
                          <a:cs typeface="Times New Roman" panose="02020603050405020304"/>
                        </a:rPr>
                        <a:t>四牌楼：老图112室，</a:t>
                      </a:r>
                      <a:endParaRPr sz="1000" kern="100">
                        <a:latin typeface="+mn-ea"/>
                        <a:ea typeface="+mn-ea"/>
                        <a:cs typeface="Times New Roman" panose="02020603050405020304"/>
                      </a:endParaRPr>
                    </a:p>
                    <a:p>
                      <a:pPr algn="ctr">
                        <a:lnSpc>
                          <a:spcPts val="1900"/>
                        </a:lnSpc>
                        <a:spcAft>
                          <a:spcPts val="0"/>
                        </a:spcAft>
                        <a:tabLst>
                          <a:tab pos="114300" algn="l"/>
                          <a:tab pos="754380" algn="l"/>
                        </a:tabLst>
                      </a:pPr>
                      <a:r>
                        <a:rPr sz="1000" kern="100">
                          <a:latin typeface="+mn-ea"/>
                          <a:ea typeface="+mn-ea"/>
                          <a:cs typeface="Times New Roman" panose="02020603050405020304"/>
                        </a:rPr>
                        <a:t>周二、周五全天</a:t>
                      </a:r>
                      <a:endParaRPr sz="1000" kern="10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900"/>
                        </a:lnSpc>
                        <a:spcAft>
                          <a:spcPts val="0"/>
                        </a:spcAft>
                        <a:buNone/>
                        <a:tabLst>
                          <a:tab pos="114300" algn="l"/>
                          <a:tab pos="754380" algn="l"/>
                        </a:tabLst>
                      </a:pPr>
                      <a:r>
                        <a:rPr lang="zh-CN" altLang="en-US" sz="1000" kern="100">
                          <a:latin typeface="+mn-ea"/>
                          <a:ea typeface="+mn-ea"/>
                          <a:cs typeface="Times New Roman" panose="02020603050405020304"/>
                        </a:rPr>
                        <a:t>邓老师、刘老师</a:t>
                      </a:r>
                      <a:endParaRPr lang="zh-CN" altLang="en-US" sz="1000" kern="100">
                        <a:latin typeface="+mn-ea"/>
                        <a:ea typeface="+mn-ea"/>
                        <a:cs typeface="Times New Roman" panose="02020603050405020304"/>
                      </a:endParaRPr>
                    </a:p>
                    <a:p>
                      <a:pPr algn="ctr">
                        <a:lnSpc>
                          <a:spcPts val="1900"/>
                        </a:lnSpc>
                        <a:spcAft>
                          <a:spcPts val="0"/>
                        </a:spcAft>
                        <a:buNone/>
                        <a:tabLst>
                          <a:tab pos="114300" algn="l"/>
                          <a:tab pos="754380" algn="l"/>
                        </a:tabLst>
                      </a:pPr>
                      <a:r>
                        <a:rPr lang="zh-CN" altLang="en-US" sz="1000" kern="100">
                          <a:latin typeface="+mn-ea"/>
                          <a:ea typeface="+mn-ea"/>
                          <a:cs typeface="Times New Roman" panose="02020603050405020304"/>
                        </a:rPr>
                        <a:t>83790711</a:t>
                      </a:r>
                      <a:endParaRPr lang="zh-CN" altLang="en-US" sz="1000" kern="10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rowSpan="2">
                  <a:txBody>
                    <a:bodyPr/>
                    <a:p>
                      <a:pPr algn="ctr">
                        <a:lnSpc>
                          <a:spcPts val="1900"/>
                        </a:lnSpc>
                        <a:spcAft>
                          <a:spcPts val="0"/>
                        </a:spcAft>
                        <a:buNone/>
                        <a:tabLst>
                          <a:tab pos="114300" algn="l"/>
                          <a:tab pos="754380" algn="l"/>
                        </a:tabLst>
                      </a:pPr>
                      <a:r>
                        <a:rPr lang="zh-CN" sz="1000" kern="100" dirty="0">
                          <a:latin typeface="+mn-ea"/>
                          <a:cs typeface="Times New Roman" panose="02020603050405020304"/>
                          <a:sym typeface="+mn-ea"/>
                        </a:rPr>
                        <a:t>指导学生毕业设计、SRTP项目、</a:t>
                      </a:r>
                      <a:endParaRPr lang="zh-CN" sz="1000" kern="100" dirty="0">
                        <a:latin typeface="+mn-ea"/>
                        <a:cs typeface="Times New Roman" panose="02020603050405020304"/>
                        <a:sym typeface="+mn-ea"/>
                      </a:endParaRPr>
                    </a:p>
                    <a:p>
                      <a:pPr algn="ctr">
                        <a:lnSpc>
                          <a:spcPts val="1900"/>
                        </a:lnSpc>
                        <a:spcAft>
                          <a:spcPts val="0"/>
                        </a:spcAft>
                        <a:buNone/>
                        <a:tabLst>
                          <a:tab pos="114300" algn="l"/>
                          <a:tab pos="754380" algn="l"/>
                        </a:tabLst>
                      </a:pPr>
                      <a:r>
                        <a:rPr lang="zh-CN" sz="1000" kern="100" dirty="0">
                          <a:latin typeface="+mn-ea"/>
                          <a:cs typeface="Times New Roman" panose="02020603050405020304"/>
                          <a:sym typeface="+mn-ea"/>
                        </a:rPr>
                        <a:t>学习竞赛</a:t>
                      </a:r>
                      <a:endParaRPr lang="zh-CN" sz="1600" kern="100" dirty="0">
                        <a:latin typeface="+mn-ea"/>
                        <a:cs typeface="Times New Roman" panose="02020603050405020304"/>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实践科</a:t>
                      </a:r>
                      <a:endParaRPr lang="zh-CN"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900"/>
                        </a:lnSpc>
                        <a:spcAft>
                          <a:spcPts val="0"/>
                        </a:spcAft>
                        <a:buClrTx/>
                        <a:buSzTx/>
                        <a:buFontTx/>
                        <a:buNone/>
                        <a:tabLst>
                          <a:tab pos="114300" algn="l"/>
                          <a:tab pos="754380" algn="l"/>
                        </a:tabLst>
                      </a:pPr>
                      <a:r>
                        <a:rPr lang="zh-CN" sz="1000" kern="100" dirty="0">
                          <a:latin typeface="+mn-ea"/>
                          <a:cs typeface="Times New Roman" panose="02020603050405020304"/>
                          <a:sym typeface="+mn-ea"/>
                        </a:rPr>
                        <a:t>九龙湖：教五207室，</a:t>
                      </a:r>
                      <a:endParaRPr lang="zh-CN" sz="1000" kern="100" dirty="0">
                        <a:latin typeface="+mn-ea"/>
                        <a:cs typeface="Times New Roman" panose="02020603050405020304"/>
                        <a:sym typeface="+mn-ea"/>
                      </a:endParaRPr>
                    </a:p>
                    <a:p>
                      <a:pPr algn="ctr">
                        <a:lnSpc>
                          <a:spcPts val="1900"/>
                        </a:lnSpc>
                        <a:spcAft>
                          <a:spcPts val="0"/>
                        </a:spcAft>
                        <a:buClrTx/>
                        <a:buSzTx/>
                        <a:buFontTx/>
                        <a:buNone/>
                        <a:tabLst>
                          <a:tab pos="114300" algn="l"/>
                          <a:tab pos="754380" algn="l"/>
                        </a:tabLst>
                      </a:pPr>
                      <a:r>
                        <a:rPr lang="zh-CN" sz="1000" kern="100" dirty="0">
                          <a:latin typeface="+mn-ea"/>
                          <a:cs typeface="Times New Roman" panose="02020603050405020304"/>
                          <a:sym typeface="+mn-ea"/>
                        </a:rPr>
                        <a:t>周一至周五全天</a:t>
                      </a:r>
                      <a:endParaRPr lang="zh-CN" sz="1000" kern="100" dirty="0">
                        <a:latin typeface="+mn-ea"/>
                        <a:cs typeface="Times New Roman" panose="02020603050405020304"/>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毕业设计：52090234</a:t>
                      </a:r>
                      <a:endParaRPr lang="zh-CN" sz="1000" kern="100" dirty="0">
                        <a:latin typeface="+mn-ea"/>
                        <a:ea typeface="+mn-ea"/>
                        <a:cs typeface="Times New Roman" panose="02020603050405020304"/>
                      </a:endParaRPr>
                    </a:p>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SRTP/竞赛：52090233</a:t>
                      </a:r>
                      <a:endParaRPr lang="zh-CN"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指导学生竞赛获奖的老师，请携带获奖证书原件。</a:t>
                      </a:r>
                      <a:endParaRPr lang="zh-CN"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190">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四牌楼：老图112室</a:t>
                      </a:r>
                      <a:endParaRPr lang="zh-CN" sz="1000" kern="100" dirty="0">
                        <a:latin typeface="+mn-ea"/>
                        <a:ea typeface="+mn-ea"/>
                        <a:cs typeface="Times New Roman" panose="02020603050405020304"/>
                      </a:endParaRPr>
                    </a:p>
                    <a:p>
                      <a:pPr algn="ctr">
                        <a:lnSpc>
                          <a:spcPts val="1900"/>
                        </a:lnSpc>
                        <a:spcAft>
                          <a:spcPts val="0"/>
                        </a:spcAft>
                        <a:buClrTx/>
                        <a:buSzTx/>
                        <a:buFontTx/>
                        <a:buNone/>
                        <a:tabLst>
                          <a:tab pos="114300" algn="l"/>
                          <a:tab pos="754380" algn="l"/>
                        </a:tabLst>
                      </a:pPr>
                      <a:r>
                        <a:rPr lang="zh-CN" sz="1000" kern="100" dirty="0">
                          <a:latin typeface="+mn-ea"/>
                          <a:ea typeface="+mn-ea"/>
                          <a:cs typeface="Times New Roman" panose="02020603050405020304"/>
                        </a:rPr>
                        <a:t>（请提前致电联系）</a:t>
                      </a:r>
                      <a:endParaRPr lang="zh-CN" sz="1000" kern="100" dirty="0">
                        <a:latin typeface="+mn-ea"/>
                        <a:ea typeface="+mn-ea"/>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64" name="标题 1"/>
          <p:cNvSpPr>
            <a:spLocks noGrp="1"/>
          </p:cNvSpPr>
          <p:nvPr>
            <p:ph type="title"/>
          </p:nvPr>
        </p:nvSpPr>
        <p:spPr>
          <a:xfrm>
            <a:off x="323215" y="188278"/>
            <a:ext cx="8229600" cy="490537"/>
          </a:xfrm>
          <a:noFill/>
          <a:ln>
            <a:noFill/>
          </a:ln>
        </p:spPr>
        <p:txBody>
          <a:bodyPr anchor="t" anchorCtr="0"/>
          <a:p>
            <a:r>
              <a:rPr lang="zh-CN" altLang="en-US" kern="1200" dirty="0">
                <a:solidFill>
                  <a:srgbClr val="99CC00"/>
                </a:solidFill>
                <a:latin typeface="微软雅黑" panose="020B0503020204020204" pitchFamily="34" charset="-122"/>
                <a:ea typeface="微软雅黑" panose="020B0503020204020204" pitchFamily="34" charset="-122"/>
                <a:cs typeface="+mj-cs"/>
              </a:rPr>
              <a:t>教务处各类审核安排一览表</a:t>
            </a:r>
            <a:endParaRPr lang="zh-CN" altLang="en-US" kern="1200" dirty="0">
              <a:solidFill>
                <a:srgbClr val="99CC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323850" y="188913"/>
            <a:ext cx="8229600" cy="490537"/>
          </a:xfrm>
          <a:noFill/>
          <a:ln>
            <a:noFill/>
          </a:ln>
        </p:spPr>
        <p:txBody>
          <a:bodyPr anchor="t" anchorCtr="0"/>
          <a:p>
            <a:r>
              <a:rPr lang="zh-CN" altLang="en-US" kern="1200" dirty="0">
                <a:solidFill>
                  <a:srgbClr val="99CC00"/>
                </a:solidFill>
                <a:latin typeface="微软雅黑" panose="020B0503020204020204" pitchFamily="34" charset="-122"/>
                <a:ea typeface="微软雅黑" panose="020B0503020204020204" pitchFamily="34" charset="-122"/>
                <a:cs typeface="+mj-cs"/>
              </a:rPr>
              <a:t>数据集成规则</a:t>
            </a:r>
            <a:endParaRPr lang="zh-CN" altLang="en-US" kern="1200" dirty="0">
              <a:solidFill>
                <a:srgbClr val="99CC00"/>
              </a:solidFill>
              <a:latin typeface="微软雅黑" panose="020B0503020204020204" pitchFamily="34" charset="-122"/>
              <a:ea typeface="微软雅黑" panose="020B0503020204020204" pitchFamily="34" charset="-122"/>
              <a:cs typeface="+mj-cs"/>
            </a:endParaRPr>
          </a:p>
        </p:txBody>
      </p:sp>
      <p:sp>
        <p:nvSpPr>
          <p:cNvPr id="35842" name="TextBox 6"/>
          <p:cNvSpPr txBox="1"/>
          <p:nvPr/>
        </p:nvSpPr>
        <p:spPr>
          <a:xfrm>
            <a:off x="500063" y="857250"/>
            <a:ext cx="8001000" cy="3969385"/>
          </a:xfrm>
          <a:prstGeom prst="rect">
            <a:avLst/>
          </a:prstGeom>
          <a:noFill/>
          <a:ln w="9525">
            <a:noFill/>
          </a:ln>
        </p:spPr>
        <p:txBody>
          <a:bodyPr anchor="t" anchorCtr="0">
            <a:spAutoFit/>
          </a:bodyPr>
          <a:p>
            <a:r>
              <a:rPr lang="zh-CN" altLang="en-US" b="1" dirty="0">
                <a:latin typeface="宋体" panose="02010600030101010101" pitchFamily="2" charset="-122"/>
                <a:ea typeface="宋体" panose="02010600030101010101" pitchFamily="2" charset="-122"/>
              </a:rPr>
              <a:t>科研</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社科系统</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（一）项目</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人事的科研项目数据是由科技和社科的横</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纵向项目的基本信息和项目成员关联同步。</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（二）论文</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人事集成的论文数据是由科技和社科的论文信息和作者信息关联同步的，</a:t>
            </a:r>
            <a:r>
              <a:rPr lang="zh-CN" altLang="en-US" b="1" dirty="0">
                <a:solidFill>
                  <a:srgbClr val="FF0000"/>
                </a:solidFill>
                <a:latin typeface="宋体" panose="02010600030101010101" pitchFamily="2" charset="-122"/>
                <a:ea typeface="宋体" panose="02010600030101010101" pitchFamily="2" charset="-122"/>
              </a:rPr>
              <a:t>只同步第一作者、通讯作者和第二作者</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（三）科研获奖</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人事集成的科研获奖是由</a:t>
            </a:r>
            <a:r>
              <a:rPr lang="zh-CN" altLang="en-US" b="1" dirty="0">
                <a:solidFill>
                  <a:srgbClr val="FF0000"/>
                </a:solidFill>
                <a:latin typeface="宋体" panose="02010600030101010101" pitchFamily="2" charset="-122"/>
                <a:ea typeface="宋体" panose="02010600030101010101" pitchFamily="2" charset="-122"/>
              </a:rPr>
              <a:t>科技</a:t>
            </a:r>
            <a:r>
              <a:rPr lang="zh-CN" altLang="en-US" b="1" dirty="0">
                <a:latin typeface="宋体" panose="02010600030101010101" pitchFamily="2" charset="-122"/>
                <a:ea typeface="宋体" panose="02010600030101010101" pitchFamily="2" charset="-122"/>
              </a:rPr>
              <a:t>和</a:t>
            </a:r>
            <a:r>
              <a:rPr lang="zh-CN" altLang="en-US" b="1" dirty="0">
                <a:solidFill>
                  <a:srgbClr val="FF0000"/>
                </a:solidFill>
                <a:latin typeface="宋体" panose="02010600030101010101" pitchFamily="2" charset="-122"/>
                <a:ea typeface="宋体" panose="02010600030101010101" pitchFamily="2" charset="-122"/>
              </a:rPr>
              <a:t>社科</a:t>
            </a:r>
            <a:r>
              <a:rPr lang="zh-CN" altLang="en-US" b="1" dirty="0">
                <a:latin typeface="宋体" panose="02010600030101010101" pitchFamily="2" charset="-122"/>
                <a:ea typeface="宋体" panose="02010600030101010101" pitchFamily="2" charset="-122"/>
              </a:rPr>
              <a:t>的</a:t>
            </a:r>
            <a:r>
              <a:rPr lang="zh-CN" altLang="en-US" b="1" dirty="0">
                <a:solidFill>
                  <a:srgbClr val="FF0000"/>
                </a:solidFill>
                <a:latin typeface="宋体" panose="02010600030101010101" pitchFamily="2" charset="-122"/>
                <a:ea typeface="宋体" panose="02010600030101010101" pitchFamily="2" charset="-122"/>
              </a:rPr>
              <a:t>获奖成果信息</a:t>
            </a:r>
            <a:r>
              <a:rPr lang="zh-CN" altLang="en-US" b="1" dirty="0">
                <a:latin typeface="宋体" panose="02010600030101010101" pitchFamily="2" charset="-122"/>
                <a:ea typeface="宋体" panose="02010600030101010101" pitchFamily="2" charset="-122"/>
              </a:rPr>
              <a:t>和</a:t>
            </a:r>
            <a:r>
              <a:rPr lang="zh-CN" altLang="en-US" b="1" dirty="0">
                <a:solidFill>
                  <a:srgbClr val="FF0000"/>
                </a:solidFill>
                <a:latin typeface="宋体" panose="02010600030101010101" pitchFamily="2" charset="-122"/>
                <a:ea typeface="宋体" panose="02010600030101010101" pitchFamily="2" charset="-122"/>
              </a:rPr>
              <a:t>参与人信息</a:t>
            </a:r>
            <a:r>
              <a:rPr lang="zh-CN" altLang="en-US" b="1" dirty="0">
                <a:latin typeface="宋体" panose="02010600030101010101" pitchFamily="2" charset="-122"/>
                <a:ea typeface="宋体" panose="02010600030101010101" pitchFamily="2" charset="-122"/>
              </a:rPr>
              <a:t>关联同步。</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（四）论著、专利</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     人事集成的论著、专利是由成果认领平台的论著、专利信息和作者、专利人信息关联同步。</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Box 5"/>
          <p:cNvSpPr txBox="1"/>
          <p:nvPr/>
        </p:nvSpPr>
        <p:spPr>
          <a:xfrm>
            <a:off x="571500" y="785813"/>
            <a:ext cx="8001000" cy="4246245"/>
          </a:xfrm>
          <a:prstGeom prst="rect">
            <a:avLst/>
          </a:prstGeom>
          <a:noFill/>
          <a:ln w="9525">
            <a:noFill/>
          </a:ln>
        </p:spPr>
        <p:txBody>
          <a:bodyPr wrap="square" anchor="t" anchorCtr="0">
            <a:spAutoFit/>
          </a:bodyPr>
          <a:p>
            <a:r>
              <a:rPr lang="zh-CN" altLang="en-US" b="1" dirty="0">
                <a:latin typeface="宋体" panose="02010600030101010101" pitchFamily="2" charset="-122"/>
                <a:ea typeface="宋体" panose="02010600030101010101" pitchFamily="2" charset="-122"/>
              </a:rPr>
              <a:t>研究生院</a:t>
            </a:r>
            <a:endParaRPr lang="en-US" altLang="zh-CN" b="1" dirty="0">
              <a:latin typeface="宋体" panose="02010600030101010101" pitchFamily="2" charset="-122"/>
              <a:ea typeface="宋体" panose="02010600030101010101" pitchFamily="2" charset="-122"/>
            </a:endParaRPr>
          </a:p>
          <a:p>
            <a:r>
              <a:rPr lang="zh-CN" altLang="en-US" b="1" dirty="0">
                <a:solidFill>
                  <a:srgbClr val="2904C6"/>
                </a:solidFill>
                <a:latin typeface="宋体" panose="02010600030101010101" pitchFamily="2" charset="-122"/>
                <a:ea typeface="宋体" panose="02010600030101010101" pitchFamily="2" charset="-122"/>
              </a:rPr>
              <a:t>研究生系统</a:t>
            </a:r>
            <a:endParaRPr lang="en-US" altLang="zh-CN" b="1" dirty="0">
              <a:solidFill>
                <a:srgbClr val="2904C6"/>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（一）研究生授课情况</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集成：</a:t>
            </a:r>
            <a:r>
              <a:rPr lang="zh-CN" altLang="en-US" b="1" dirty="0">
                <a:solidFill>
                  <a:srgbClr val="FF0000"/>
                </a:solidFill>
                <a:latin typeface="宋体" panose="02010600030101010101" pitchFamily="2" charset="-122"/>
                <a:ea typeface="宋体" panose="02010600030101010101" pitchFamily="2" charset="-122"/>
              </a:rPr>
              <a:t>课程</a:t>
            </a:r>
            <a:r>
              <a:rPr lang="zh-CN" altLang="en-US" b="1" dirty="0">
                <a:latin typeface="宋体" panose="02010600030101010101" pitchFamily="2" charset="-122"/>
                <a:ea typeface="宋体" panose="02010600030101010101" pitchFamily="2" charset="-122"/>
              </a:rPr>
              <a:t>和教师的</a:t>
            </a:r>
            <a:r>
              <a:rPr lang="zh-CN" altLang="en-US" b="1" dirty="0">
                <a:solidFill>
                  <a:srgbClr val="FF0000"/>
                </a:solidFill>
                <a:latin typeface="宋体" panose="02010600030101010101" pitchFamily="2" charset="-122"/>
                <a:ea typeface="宋体" panose="02010600030101010101" pitchFamily="2" charset="-122"/>
              </a:rPr>
              <a:t>排课</a:t>
            </a:r>
            <a:r>
              <a:rPr lang="zh-CN" altLang="en-US" b="1" dirty="0">
                <a:latin typeface="宋体" panose="02010600030101010101" pitchFamily="2" charset="-122"/>
                <a:ea typeface="宋体" panose="02010600030101010101" pitchFamily="2" charset="-122"/>
              </a:rPr>
              <a:t>信息关联做同步。</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问题：对于</a:t>
            </a:r>
            <a:r>
              <a:rPr lang="zh-CN" altLang="en-US" b="1" dirty="0">
                <a:solidFill>
                  <a:srgbClr val="FF0000"/>
                </a:solidFill>
                <a:latin typeface="宋体" panose="02010600030101010101" pitchFamily="2" charset="-122"/>
                <a:ea typeface="宋体" panose="02010600030101010101" pitchFamily="2" charset="-122"/>
              </a:rPr>
              <a:t>多个老师上同一门课</a:t>
            </a:r>
            <a:r>
              <a:rPr lang="zh-CN" altLang="en-US" b="1" dirty="0">
                <a:latin typeface="宋体" panose="02010600030101010101" pitchFamily="2" charset="-122"/>
                <a:ea typeface="宋体" panose="02010600030101010101" pitchFamily="2" charset="-122"/>
              </a:rPr>
              <a:t>，研究生系统无法记录，获取不到数据源头，存在这种情况的老师数据不完善。（</a:t>
            </a:r>
            <a:r>
              <a:rPr lang="zh-CN" altLang="en-US" b="1" dirty="0">
                <a:solidFill>
                  <a:srgbClr val="FF0000"/>
                </a:solidFill>
                <a:latin typeface="宋体" panose="02010600030101010101" pitchFamily="2" charset="-122"/>
                <a:ea typeface="宋体" panose="02010600030101010101" pitchFamily="2" charset="-122"/>
              </a:rPr>
              <a:t>可以通过手动添加的方式打印后线下审核数据</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（二）指导研究生毕业情况</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    集成： 研究生毕业信息统计。</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a:p>
            <a:r>
              <a:rPr lang="zh-CN" altLang="en-US" b="1" dirty="0">
                <a:solidFill>
                  <a:srgbClr val="2904C6"/>
                </a:solidFill>
                <a:latin typeface="宋体" panose="02010600030101010101" pitchFamily="2" charset="-122"/>
                <a:ea typeface="宋体" panose="02010600030101010101" pitchFamily="2" charset="-122"/>
              </a:rPr>
              <a:t>文档数据</a:t>
            </a:r>
            <a:endParaRPr lang="en-US" altLang="zh-CN" b="1" dirty="0">
              <a:solidFill>
                <a:srgbClr val="2904C6"/>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（三）教学成果</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由研究生院提供校级以上的</a:t>
            </a:r>
            <a:r>
              <a:rPr lang="en-US" altLang="zh-CN" b="1" dirty="0">
                <a:latin typeface="宋体" panose="02010600030101010101" pitchFamily="2" charset="-122"/>
                <a:ea typeface="宋体" panose="02010600030101010101" pitchFamily="2" charset="-122"/>
              </a:rPr>
              <a:t>EXCEL</a:t>
            </a:r>
            <a:r>
              <a:rPr lang="zh-CN" altLang="en-US" b="1" dirty="0">
                <a:latin typeface="宋体" panose="02010600030101010101" pitchFamily="2" charset="-122"/>
                <a:ea typeface="宋体" panose="02010600030101010101" pitchFamily="2" charset="-122"/>
              </a:rPr>
              <a:t>成果信息（优硕优博论文等）初始化导入。</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TextBox 4"/>
          <p:cNvSpPr txBox="1"/>
          <p:nvPr/>
        </p:nvSpPr>
        <p:spPr>
          <a:xfrm>
            <a:off x="500063" y="714375"/>
            <a:ext cx="8001000" cy="3970338"/>
          </a:xfrm>
          <a:prstGeom prst="rect">
            <a:avLst/>
          </a:prstGeom>
          <a:noFill/>
          <a:ln w="9525">
            <a:noFill/>
          </a:ln>
        </p:spPr>
        <p:txBody>
          <a:bodyPr anchor="t" anchorCtr="0">
            <a:spAutoFit/>
          </a:bodyPr>
          <a:p>
            <a:r>
              <a:rPr lang="zh-CN" altLang="en-US" b="1" dirty="0">
                <a:latin typeface="宋体" panose="02010600030101010101" pitchFamily="2" charset="-122"/>
                <a:ea typeface="宋体" panose="02010600030101010101" pitchFamily="2" charset="-122"/>
              </a:rPr>
              <a:t>教务处</a:t>
            </a:r>
            <a:endParaRPr lang="en-US" altLang="zh-CN" b="1" dirty="0">
              <a:latin typeface="宋体" panose="02010600030101010101" pitchFamily="2" charset="-122"/>
              <a:ea typeface="宋体" panose="02010600030101010101" pitchFamily="2" charset="-122"/>
            </a:endParaRPr>
          </a:p>
          <a:p>
            <a:r>
              <a:rPr lang="zh-CN" altLang="en-US" b="1" dirty="0">
                <a:solidFill>
                  <a:srgbClr val="2904C6"/>
                </a:solidFill>
                <a:latin typeface="宋体" panose="02010600030101010101" pitchFamily="2" charset="-122"/>
                <a:ea typeface="宋体" panose="02010600030101010101" pitchFamily="2" charset="-122"/>
              </a:rPr>
              <a:t>教务系统</a:t>
            </a:r>
            <a:endParaRPr lang="en-US" altLang="zh-CN" b="1" dirty="0">
              <a:solidFill>
                <a:srgbClr val="2904C6"/>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（一）本科生授课情况</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集成：课程、教师的排课信息和教学班信息关联做同步。</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问题：对于</a:t>
            </a:r>
            <a:r>
              <a:rPr lang="zh-CN" altLang="en-US" b="1" dirty="0">
                <a:solidFill>
                  <a:srgbClr val="FF0000"/>
                </a:solidFill>
                <a:latin typeface="宋体" panose="02010600030101010101" pitchFamily="2" charset="-122"/>
                <a:ea typeface="宋体" panose="02010600030101010101" pitchFamily="2" charset="-122"/>
              </a:rPr>
              <a:t>多个老师上同一门课</a:t>
            </a:r>
            <a:r>
              <a:rPr lang="zh-CN" altLang="en-US" b="1" dirty="0">
                <a:latin typeface="宋体" panose="02010600030101010101" pitchFamily="2" charset="-122"/>
                <a:ea typeface="宋体" panose="02010600030101010101" pitchFamily="2" charset="-122"/>
              </a:rPr>
              <a:t>，目前的教务系统支持分时段安排的功能（</a:t>
            </a:r>
            <a:r>
              <a:rPr lang="en-US" altLang="zh-CN" b="1" dirty="0">
                <a:latin typeface="宋体" panose="02010600030101010101" pitchFamily="2" charset="-122"/>
                <a:ea typeface="宋体" panose="02010600030101010101" pitchFamily="2" charset="-122"/>
              </a:rPr>
              <a:t>09</a:t>
            </a:r>
            <a:r>
              <a:rPr lang="zh-CN" altLang="en-US" b="1" dirty="0">
                <a:latin typeface="宋体" panose="02010600030101010101" pitchFamily="2" charset="-122"/>
                <a:ea typeface="宋体" panose="02010600030101010101" pitchFamily="2" charset="-122"/>
              </a:rPr>
              <a:t>年之后的课程数据部分可能未安排，导致人事数据缺失）。</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09</a:t>
            </a:r>
            <a:r>
              <a:rPr lang="zh-CN" altLang="en-US" b="1" dirty="0">
                <a:latin typeface="宋体" panose="02010600030101010101" pitchFamily="2" charset="-122"/>
                <a:ea typeface="宋体" panose="02010600030101010101" pitchFamily="2" charset="-122"/>
              </a:rPr>
              <a:t>年之前的数据问题，部分已经入库，其余的需教务处导入系统中。</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（二）指导本科生毕业情况</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集成：学生学号、姓名、毕业信息、教师职工号信息和</a:t>
            </a:r>
            <a:r>
              <a:rPr lang="zh-CN" altLang="en-US" b="1" dirty="0">
                <a:solidFill>
                  <a:srgbClr val="FF0000"/>
                </a:solidFill>
                <a:latin typeface="宋体" panose="02010600030101010101" pitchFamily="2" charset="-122"/>
                <a:ea typeface="宋体" panose="02010600030101010101" pitchFamily="2" charset="-122"/>
              </a:rPr>
              <a:t>毕业设计系统</a:t>
            </a:r>
            <a:r>
              <a:rPr lang="zh-CN" altLang="en-US" b="1" dirty="0">
                <a:latin typeface="宋体" panose="02010600030101010101" pitchFamily="2" charset="-122"/>
                <a:ea typeface="宋体" panose="02010600030101010101" pitchFamily="2" charset="-122"/>
              </a:rPr>
              <a:t>关联做同步</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（三）教学成果和教改项目</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    集成：教务处教研室教改系统提供专技的视图同步。评估科的</a:t>
            </a:r>
            <a:r>
              <a:rPr lang="zh-CN" altLang="en-US" b="1" dirty="0">
                <a:solidFill>
                  <a:srgbClr val="FF0000"/>
                </a:solidFill>
                <a:latin typeface="宋体" panose="02010600030101010101" pitchFamily="2" charset="-122"/>
                <a:ea typeface="宋体" panose="02010600030101010101" pitchFamily="2" charset="-122"/>
              </a:rPr>
              <a:t>青年教师授课竞赛</a:t>
            </a:r>
            <a:r>
              <a:rPr lang="zh-CN" altLang="en-US" b="1" dirty="0">
                <a:latin typeface="宋体" panose="02010600030101010101" pitchFamily="2" charset="-122"/>
                <a:ea typeface="宋体" panose="02010600030101010101" pitchFamily="2" charset="-122"/>
              </a:rPr>
              <a:t>数据由教务处提供</a:t>
            </a:r>
            <a:r>
              <a:rPr lang="en-US" altLang="zh-CN" b="1" dirty="0">
                <a:latin typeface="宋体" panose="02010600030101010101" pitchFamily="2" charset="-122"/>
                <a:ea typeface="宋体" panose="02010600030101010101" pitchFamily="2" charset="-122"/>
              </a:rPr>
              <a:t>EXCEL</a:t>
            </a:r>
            <a:r>
              <a:rPr lang="zh-CN" altLang="en-US" b="1" dirty="0">
                <a:latin typeface="宋体" panose="02010600030101010101" pitchFamily="2" charset="-122"/>
                <a:ea typeface="宋体" panose="02010600030101010101" pitchFamily="2" charset="-122"/>
              </a:rPr>
              <a:t>导入。</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a:xfrm>
            <a:off x="323850" y="188913"/>
            <a:ext cx="8229600" cy="490537"/>
          </a:xfrm>
          <a:noFill/>
          <a:ln>
            <a:noFill/>
          </a:ln>
        </p:spPr>
        <p:txBody>
          <a:bodyPr anchor="t" anchorCtr="0"/>
          <a:p>
            <a:r>
              <a:rPr lang="zh-CN" altLang="en-US" kern="1200" dirty="0">
                <a:solidFill>
                  <a:srgbClr val="99CC00"/>
                </a:solidFill>
                <a:latin typeface="微软雅黑" panose="020B0503020204020204" pitchFamily="34" charset="-122"/>
                <a:ea typeface="微软雅黑" panose="020B0503020204020204" pitchFamily="34" charset="-122"/>
                <a:cs typeface="+mj-cs"/>
              </a:rPr>
              <a:t>常见问题</a:t>
            </a:r>
            <a:endParaRPr lang="zh-CN" altLang="en-US" kern="1200" dirty="0">
              <a:solidFill>
                <a:srgbClr val="99CC00"/>
              </a:solidFill>
              <a:latin typeface="微软雅黑" panose="020B0503020204020204" pitchFamily="34" charset="-122"/>
              <a:ea typeface="微软雅黑" panose="020B0503020204020204" pitchFamily="34" charset="-122"/>
              <a:cs typeface="+mj-cs"/>
            </a:endParaRPr>
          </a:p>
        </p:txBody>
      </p:sp>
      <p:sp>
        <p:nvSpPr>
          <p:cNvPr id="4" name="矩形 3"/>
          <p:cNvSpPr/>
          <p:nvPr/>
        </p:nvSpPr>
        <p:spPr>
          <a:xfrm>
            <a:off x="571500" y="1120775"/>
            <a:ext cx="7858125" cy="36925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（一）我的论文认领了，但是为什么没有进入“职称评审系统”？     </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答：论文需要在成果平台认领，认领成功并审批通过后，同步到职称评审系统的时间不超过 </a:t>
            </a:r>
            <a:r>
              <a:rPr kumimoji="0" lang="en-US" alt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2</a:t>
            </a:r>
            <a:r>
              <a:rPr kumimoji="0" 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 </a:t>
            </a:r>
            <a:r>
              <a:rPr kumimoji="0" 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小时。</a:t>
            </a:r>
            <a:endParaRPr kumimoji="0" 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特殊情况：</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“填报补充”的专利或论文需要人工核对，提交后审核通过时间不超过 </a:t>
            </a:r>
            <a:r>
              <a:rPr kumimoji="0" lang="en-US" altLang="zh-CN"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24</a:t>
            </a:r>
            <a:r>
              <a:rPr kumimoji="0" lang="en-US" altLang="zh-CN" sz="18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小时。</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（二）</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数据有误如何处理？</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答：系统数据源自各业务系统，如发现数据有误，请对照列表（见附件），到对应业务系统中核</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实，</a:t>
            </a:r>
            <a:r>
              <a:rPr lang="zh-CN" altLang="en-US" sz="1800" b="1" noProof="0" dirty="0">
                <a:ln>
                  <a:noFill/>
                </a:ln>
                <a:effectLst/>
                <a:uLnTx/>
                <a:uFillTx/>
                <a:latin typeface="+mj-ea"/>
                <a:sym typeface="+mn-ea"/>
              </a:rPr>
              <a:t>如果</a:t>
            </a:r>
            <a:r>
              <a:rPr lang="en-US" altLang="zh-CN" sz="1800" b="1" noProof="0" dirty="0">
                <a:ln>
                  <a:noFill/>
                </a:ln>
                <a:effectLst/>
                <a:uLnTx/>
                <a:uFillTx/>
                <a:latin typeface="+mj-ea"/>
                <a:sym typeface="+mn-ea"/>
              </a:rPr>
              <a:t>数据不一致，请拨打 </a:t>
            </a:r>
            <a:r>
              <a:rPr lang="en-US" altLang="zh-CN" sz="1800" b="1" noProof="0" dirty="0">
                <a:ln w="22225">
                  <a:solidFill>
                    <a:schemeClr val="accent2"/>
                  </a:solidFill>
                  <a:prstDash val="solid"/>
                </a:ln>
                <a:solidFill>
                  <a:schemeClr val="accent2">
                    <a:lumMod val="40000"/>
                    <a:lumOff val="60000"/>
                  </a:schemeClr>
                </a:solidFill>
                <a:effectLst/>
                <a:uLnTx/>
                <a:uFillTx/>
                <a:latin typeface="+mj-ea"/>
                <a:sym typeface="+mn-ea"/>
              </a:rPr>
              <a:t>52090048</a:t>
            </a:r>
            <a:r>
              <a:rPr lang="en-US" altLang="zh-CN" sz="1800" b="1" noProof="0" dirty="0">
                <a:ln>
                  <a:noFill/>
                </a:ln>
                <a:effectLst/>
                <a:uLnTx/>
                <a:uFillTx/>
                <a:latin typeface="+mj-ea"/>
                <a:sym typeface="+mn-ea"/>
              </a:rPr>
              <a:t> 或使用“</a:t>
            </a:r>
            <a:r>
              <a:rPr lang="en-US" altLang="zh-CN" sz="1800" b="1" noProof="0" dirty="0">
                <a:ln w="22225">
                  <a:solidFill>
                    <a:schemeClr val="accent2"/>
                  </a:solidFill>
                  <a:prstDash val="solid"/>
                </a:ln>
                <a:solidFill>
                  <a:schemeClr val="accent2">
                    <a:lumMod val="40000"/>
                    <a:lumOff val="60000"/>
                  </a:schemeClr>
                </a:solidFill>
                <a:effectLst/>
                <a:uLnTx/>
                <a:uFillTx/>
                <a:latin typeface="+mj-ea"/>
                <a:sym typeface="+mn-ea"/>
              </a:rPr>
              <a:t>东大信息化</a:t>
            </a:r>
            <a:r>
              <a:rPr lang="en-US" altLang="zh-CN" sz="1800" b="1" noProof="0" dirty="0">
                <a:ln>
                  <a:noFill/>
                </a:ln>
                <a:effectLst/>
                <a:uLnTx/>
                <a:uFillTx/>
                <a:latin typeface="+mj-ea"/>
                <a:sym typeface="+mn-ea"/>
              </a:rPr>
              <a:t>”公众号的“网络报修”报故障。 </a:t>
            </a:r>
            <a:r>
              <a:rPr lang="zh-CN" altLang="en-US" sz="1800" b="1" noProof="0" dirty="0">
                <a:ln>
                  <a:noFill/>
                </a:ln>
                <a:effectLst/>
                <a:uLnTx/>
                <a:uFillTx/>
                <a:latin typeface="+mj-ea"/>
                <a:sym typeface="+mn-ea"/>
              </a:rPr>
              <a:t>报故障时</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请说明：一卡通号、老师姓名、具体有问题的数据情况、自查情况</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642938" y="1000125"/>
            <a:ext cx="7786688" cy="47999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（三）我的科研数据删除了，重新填写通过了，为啥以前的还在里面？？</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答：因为我们的同步集成</a:t>
            </a:r>
            <a:r>
              <a:rPr kumimoji="0" lang="zh-CN" altLang="en-US"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不做删除</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的工作，只会做更新和新增的操作。所以这种问题需要提供您的具体信息内容和职工号给我们手动清除。</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（四）</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我的课堂教学数据在源头系统有误，如何处理？</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答：课堂数据由教务系统/研究生系统抓取，如确需更改，可以先联系学院教务秘书，由学院统一向教务处/研究生院申请修改。</a:t>
            </a: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（五）项目结题了，为什么显示在研？？</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   </a:t>
            </a: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答：</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先到科技或社科系统查看相关项目情况，并查看是否有</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相同或重复的项目</a:t>
            </a:r>
            <a:r>
              <a:rPr lang="zh-CN" altLang="en-US" sz="1800" b="1" noProof="0" dirty="0">
                <a:ln>
                  <a:noFill/>
                </a:ln>
                <a:effectLst/>
                <a:uLnTx/>
                <a:uFillTx/>
                <a:latin typeface="+mj-ea"/>
                <a:sym typeface="+mn-ea"/>
              </a:rPr>
              <a:t>，如果有，需要让</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相关系统负责人</a:t>
            </a:r>
            <a:r>
              <a:rPr lang="zh-CN" altLang="en-US" sz="1800" b="1" noProof="0" dirty="0">
                <a:ln>
                  <a:noFill/>
                </a:ln>
                <a:effectLst/>
                <a:uLnTx/>
                <a:uFillTx/>
                <a:latin typeface="+mj-ea"/>
                <a:sym typeface="+mn-ea"/>
              </a:rPr>
              <a:t>清处不需要的数据。</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然后确认该项目是否</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结项并通过相关部门审核</a:t>
            </a:r>
            <a:r>
              <a:rPr lang="zh-CN" altLang="en-US" sz="1800" b="1" noProof="0" dirty="0">
                <a:ln>
                  <a:noFill/>
                </a:ln>
                <a:effectLst/>
                <a:uLnTx/>
                <a:uFillTx/>
                <a:latin typeface="+mj-ea"/>
                <a:sym typeface="+mn-ea"/>
              </a:rPr>
              <a:t>，最后再检查是否已经填写</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了结题批复</a:t>
            </a:r>
            <a:r>
              <a:rPr lang="zh-CN" altLang="en-US" sz="1800" b="1" noProof="0" dirty="0">
                <a:ln>
                  <a:noFill/>
                </a:ln>
                <a:effectLst/>
                <a:uLnTx/>
                <a:uFillTx/>
                <a:latin typeface="+mj-ea"/>
                <a:sym typeface="+mn-ea"/>
              </a:rPr>
              <a:t>，只有</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批复过的项目</a:t>
            </a:r>
            <a:r>
              <a:rPr lang="zh-CN" altLang="en-US" sz="1800" b="1" noProof="0" dirty="0">
                <a:ln>
                  <a:noFill/>
                </a:ln>
                <a:effectLst/>
                <a:uLnTx/>
                <a:uFillTx/>
                <a:latin typeface="+mj-ea"/>
                <a:sym typeface="+mn-ea"/>
              </a:rPr>
              <a:t>，最后项目状态才会显示成“结项”。</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677863" y="619125"/>
            <a:ext cx="7786688" cy="50774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（六）提交审核之后，还想补充数据怎么操作？？</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请先自查确认：预览提交页面是否有“</a:t>
            </a:r>
            <a:r>
              <a:rPr kumimoji="0" lang="zh-CN" altLang="en-US"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撤销</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”按钮。如有，点击“撤销”之后，再找到需要补充数据的地方</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点击</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加载数据</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或者点击</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新增</a:t>
            </a: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a:t>
            </a:r>
            <a:r>
              <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rPr>
              <a:t>；</a:t>
            </a: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（七）为什么预览报表上没有数据显示？？</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答：填报页面上数据</a:t>
            </a:r>
            <a:r>
              <a:rPr kumimoji="0" lang="zh-CN" altLang="en-US" sz="1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mj-ea"/>
                <a:ea typeface="宋体" panose="02010600030101010101" pitchFamily="2" charset="-122"/>
                <a:cs typeface="+mn-cs"/>
              </a:rPr>
              <a:t>勾选了</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才会显示到报表上；</a:t>
            </a: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（八）需要打印，请问在哪里可以下载申报表？？</a:t>
            </a:r>
            <a:endParaRPr lang="zh-CN" altLang="en-US" sz="1800" b="1" noProof="0" dirty="0">
              <a:ln>
                <a:noFill/>
              </a:ln>
              <a:effectLst/>
              <a:uLnTx/>
              <a:uFillTx/>
              <a:latin typeface="+mj-ea"/>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答：在</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报表打印</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rPr>
              <a:t>模块会显示已提交到人事处审核的数据，点击打印按钮即可。</a:t>
            </a: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1115060" y="4580890"/>
            <a:ext cx="6975475" cy="15455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a:xfrm>
            <a:off x="323850" y="546100"/>
            <a:ext cx="8229600" cy="739775"/>
          </a:xfrm>
          <a:noFill/>
          <a:ln>
            <a:noFill/>
          </a:ln>
        </p:spPr>
        <p:txBody>
          <a:bodyPr anchor="t" anchorCtr="0"/>
          <a:p>
            <a:pPr algn="ctr"/>
            <a:r>
              <a:rPr lang="zh-CN" altLang="en-US" sz="4800" kern="1200" dirty="0">
                <a:solidFill>
                  <a:srgbClr val="99CC00"/>
                </a:solidFill>
                <a:latin typeface="微软雅黑" panose="020B0503020204020204" pitchFamily="34" charset="-122"/>
                <a:ea typeface="微软雅黑" panose="020B0503020204020204" pitchFamily="34" charset="-122"/>
                <a:cs typeface="+mj-cs"/>
              </a:rPr>
              <a:t>申报流程</a:t>
            </a:r>
            <a:endParaRPr lang="zh-CN" altLang="en-US" sz="4800" kern="1200" dirty="0">
              <a:solidFill>
                <a:srgbClr val="99CC00"/>
              </a:solidFill>
              <a:latin typeface="微软雅黑" panose="020B0503020204020204" pitchFamily="34" charset="-122"/>
              <a:ea typeface="微软雅黑" panose="020B0503020204020204" pitchFamily="34" charset="-122"/>
              <a:cs typeface="+mj-cs"/>
            </a:endParaRPr>
          </a:p>
        </p:txBody>
      </p:sp>
      <p:sp>
        <p:nvSpPr>
          <p:cNvPr id="11266" name="TextBox 5"/>
          <p:cNvSpPr txBox="1"/>
          <p:nvPr/>
        </p:nvSpPr>
        <p:spPr>
          <a:xfrm>
            <a:off x="785813" y="2214563"/>
            <a:ext cx="8001000" cy="922020"/>
          </a:xfrm>
          <a:prstGeom prst="rect">
            <a:avLst/>
          </a:prstGeom>
          <a:noFill/>
          <a:ln w="9525">
            <a:noFill/>
          </a:ln>
        </p:spPr>
        <p:txBody>
          <a:bodyPr anchor="t" anchorCtr="0">
            <a:spAutoFit/>
          </a:bodyPr>
          <a:p>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）网上申报流程：个人填报（数据由系统集成或手动补充）</a:t>
            </a:r>
            <a:r>
              <a:rPr lang="en-US" altLang="zh-CN" dirty="0">
                <a:latin typeface="Arial" panose="020B0604020202020204" pitchFamily="34" charset="0"/>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职能部门审核</a:t>
            </a:r>
            <a:r>
              <a:rPr lang="en-US" altLang="zh-CN"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宋体" panose="02010600030101010101" pitchFamily="2" charset="-122"/>
              </a:rPr>
              <a:t>（仅审核</a:t>
            </a:r>
            <a:r>
              <a:rPr lang="zh-CN" altLang="en-US" dirty="0">
                <a:solidFill>
                  <a:srgbClr val="FF0000"/>
                </a:solidFill>
                <a:latin typeface="Arial" panose="020B0604020202020204" pitchFamily="34" charset="0"/>
                <a:ea typeface="宋体" panose="02010600030101010101" pitchFamily="2" charset="-122"/>
              </a:rPr>
              <a:t>系统集成的</a:t>
            </a:r>
            <a:r>
              <a:rPr lang="zh-CN" altLang="en-US" dirty="0">
                <a:latin typeface="Arial" panose="020B0604020202020204" pitchFamily="34" charset="0"/>
                <a:ea typeface="宋体" panose="02010600030101010101" pitchFamily="2" charset="-122"/>
              </a:rPr>
              <a:t>业务数据）</a:t>
            </a:r>
            <a:r>
              <a:rPr lang="en-US" altLang="zh-CN" dirty="0">
                <a:latin typeface="Arial" panose="020B0604020202020204" pitchFamily="34" charset="0"/>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院系审核（填报申请审核）</a:t>
            </a:r>
            <a:r>
              <a:rPr lang="en-US" altLang="zh-CN" dirty="0">
                <a:latin typeface="Arial" panose="020B0604020202020204" pitchFamily="34" charset="0"/>
                <a:ea typeface="宋体" panose="02010600030101010101" pitchFamily="2" charset="-122"/>
              </a:rPr>
              <a:t> -----</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人事处审核</a:t>
            </a:r>
            <a:endParaRPr lang="zh-CN" altLang="en-US" dirty="0">
              <a:latin typeface="宋体" panose="02010600030101010101" pitchFamily="2" charset="-122"/>
              <a:ea typeface="宋体" panose="02010600030101010101" pitchFamily="2" charset="-122"/>
            </a:endParaRPr>
          </a:p>
        </p:txBody>
      </p:sp>
      <p:sp>
        <p:nvSpPr>
          <p:cNvPr id="11267" name="TextBox 6"/>
          <p:cNvSpPr txBox="1"/>
          <p:nvPr/>
        </p:nvSpPr>
        <p:spPr>
          <a:xfrm>
            <a:off x="785813" y="3500438"/>
            <a:ext cx="7697787" cy="645160"/>
          </a:xfrm>
          <a:prstGeom prst="rect">
            <a:avLst/>
          </a:prstGeom>
          <a:noFill/>
          <a:ln w="9525">
            <a:noFill/>
          </a:ln>
        </p:spPr>
        <p:txBody>
          <a:bodyPr anchor="t" anchorCtr="0">
            <a:spAutoFit/>
          </a:bodyPr>
          <a:p>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sym typeface="+mn-ea"/>
              </a:rPr>
              <a:t>补充</a:t>
            </a:r>
            <a:r>
              <a:rPr lang="zh-CN" altLang="en-US" dirty="0">
                <a:solidFill>
                  <a:srgbClr val="FF0000"/>
                </a:solidFill>
                <a:latin typeface="宋体" panose="02010600030101010101" pitchFamily="2" charset="-122"/>
                <a:ea typeface="宋体" panose="02010600030101010101" pitchFamily="2" charset="-122"/>
              </a:rPr>
              <a:t>数据线下审核流程：报表打印  </a:t>
            </a:r>
            <a:r>
              <a:rPr lang="en-US" altLang="en-US" dirty="0">
                <a:solidFill>
                  <a:srgbClr val="FF0000"/>
                </a:solidFill>
                <a:latin typeface="Arial" panose="020B0604020202020204" pitchFamily="34" charset="0"/>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职能部门签字盖章确认</a:t>
            </a:r>
            <a:r>
              <a:rPr lang="en-US" altLang="en-US" dirty="0">
                <a:solidFill>
                  <a:srgbClr val="FF0000"/>
                </a:solidFill>
                <a:latin typeface="Arial" panose="020B0604020202020204" pitchFamily="34" charset="0"/>
                <a:ea typeface="宋体" panose="02010600030101010101" pitchFamily="2" charset="-122"/>
              </a:rPr>
              <a:t> ----</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院系签字盖章确认 </a:t>
            </a:r>
            <a:r>
              <a:rPr lang="en-US" altLang="en-US" dirty="0">
                <a:solidFill>
                  <a:srgbClr val="FF0000"/>
                </a:solidFill>
                <a:latin typeface="Arial" panose="020B0604020202020204" pitchFamily="34" charset="0"/>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送交人事处存档</a:t>
            </a:r>
            <a:endParaRPr lang="zh-CN" altLang="en-US"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677863" y="619125"/>
            <a:ext cx="7786688" cy="396938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（九）为什么科研论文、著作、专利</a:t>
            </a:r>
            <a:r>
              <a:rPr lang="zh-CN" sz="1800" b="1" noProof="0" dirty="0">
                <a:ln>
                  <a:noFill/>
                </a:ln>
                <a:effectLst/>
                <a:uLnTx/>
                <a:uFillTx/>
                <a:latin typeface="+mj-ea"/>
                <a:sym typeface="+mn-ea"/>
              </a:rPr>
              <a:t>勾选了数据提交之后，</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审核状态显示</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“不参与审核”</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r>
              <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答：</a:t>
            </a:r>
            <a:r>
              <a:rPr lang="zh-CN" altLang="en-US" sz="1800" b="1" noProof="0" dirty="0">
                <a:ln>
                  <a:noFill/>
                </a:ln>
                <a:effectLst/>
                <a:uLnTx/>
                <a:uFillTx/>
                <a:latin typeface="+mj-ea"/>
                <a:sym typeface="+mn-ea"/>
              </a:rPr>
              <a:t>科研论文、著作、专利</a:t>
            </a: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这三部分数据</a:t>
            </a:r>
            <a:r>
              <a:rPr lang="zh-CN" altLang="en-US" sz="1800" b="1" noProof="0" dirty="0">
                <a:ln w="22225">
                  <a:solidFill>
                    <a:schemeClr val="accent2"/>
                  </a:solidFill>
                  <a:prstDash val="solid"/>
                </a:ln>
                <a:solidFill>
                  <a:schemeClr val="accent2">
                    <a:lumMod val="40000"/>
                    <a:lumOff val="60000"/>
                  </a:schemeClr>
                </a:solidFill>
                <a:effectLst/>
                <a:uLnTx/>
                <a:uFillTx/>
                <a:latin typeface="+mj-ea"/>
                <a:sym typeface="+mn-ea"/>
              </a:rPr>
              <a:t>不在线上审核</a:t>
            </a:r>
            <a:r>
              <a:rPr lang="zh-CN" altLang="en-US" sz="1800" b="1" noProof="0" dirty="0">
                <a:ln>
                  <a:noFill/>
                </a:ln>
                <a:effectLst/>
                <a:uLnTx/>
                <a:uFillTx/>
                <a:latin typeface="+mj-ea"/>
                <a:sym typeface="+mn-ea"/>
              </a:rPr>
              <a:t>，走线下学科组审核。</a:t>
            </a: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effectLst/>
                <a:uLnTx/>
                <a:uFillTx/>
                <a:latin typeface="+mj-ea"/>
                <a:ea typeface="宋体" panose="02010600030101010101" pitchFamily="2" charset="-122"/>
                <a:cs typeface="+mn-cs"/>
              </a:rPr>
              <a:t> </a:t>
            </a:r>
            <a:r>
              <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rPr>
              <a:t> </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（十）为什么有的数据审核状态显示</a:t>
            </a:r>
            <a:r>
              <a:rPr lang="en-US" altLang="zh-CN" sz="1800" b="1" noProof="0" dirty="0">
                <a:ln>
                  <a:noFill/>
                </a:ln>
                <a:effectLst/>
                <a:uLnTx/>
                <a:uFillTx/>
                <a:latin typeface="+mj-ea"/>
                <a:sym typeface="+mn-ea"/>
              </a:rPr>
              <a:t>“</a:t>
            </a:r>
            <a:r>
              <a:rPr lang="zh-CN" altLang="en-US" sz="1800" b="1" noProof="0" dirty="0">
                <a:ln>
                  <a:noFill/>
                </a:ln>
                <a:effectLst/>
                <a:uLnTx/>
                <a:uFillTx/>
                <a:latin typeface="+mj-ea"/>
                <a:sym typeface="+mn-ea"/>
              </a:rPr>
              <a:t>通过</a:t>
            </a:r>
            <a:r>
              <a:rPr lang="en-US" altLang="zh-CN" sz="1800" b="1" noProof="0" dirty="0">
                <a:ln>
                  <a:noFill/>
                </a:ln>
                <a:effectLst/>
                <a:uLnTx/>
                <a:uFillTx/>
                <a:latin typeface="+mj-ea"/>
                <a:sym typeface="+mn-ea"/>
              </a:rPr>
              <a:t>”</a:t>
            </a:r>
            <a:r>
              <a:rPr lang="zh-CN" altLang="en-US" sz="1800" b="1" noProof="0" dirty="0">
                <a:ln>
                  <a:noFill/>
                </a:ln>
                <a:effectLst/>
                <a:uLnTx/>
                <a:uFillTx/>
                <a:latin typeface="+mj-ea"/>
                <a:sym typeface="+mn-ea"/>
              </a:rPr>
              <a:t>，有的数据审核状态显示</a:t>
            </a:r>
            <a:r>
              <a:rPr lang="en-US" altLang="zh-CN" sz="1800" b="1" noProof="0" dirty="0">
                <a:ln>
                  <a:noFill/>
                </a:ln>
                <a:effectLst/>
                <a:uLnTx/>
                <a:uFillTx/>
                <a:latin typeface="+mj-ea"/>
                <a:sym typeface="+mn-ea"/>
              </a:rPr>
              <a:t>“不参与审核”</a:t>
            </a:r>
            <a:r>
              <a:rPr lang="zh-CN" altLang="en-US" sz="1800" b="1" noProof="0" dirty="0">
                <a:ln>
                  <a:noFill/>
                </a:ln>
                <a:effectLst/>
                <a:uLnTx/>
                <a:uFillTx/>
                <a:latin typeface="+mj-ea"/>
                <a:sym typeface="+mn-ea"/>
              </a:rPr>
              <a:t>？？</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800" b="1" noProof="0" dirty="0">
                <a:ln>
                  <a:noFill/>
                </a:ln>
                <a:effectLst/>
                <a:uLnTx/>
                <a:uFillTx/>
                <a:latin typeface="+mj-ea"/>
                <a:sym typeface="+mn-ea"/>
              </a:rPr>
              <a:t>   </a:t>
            </a:r>
            <a:r>
              <a:rPr lang="en-US" altLang="zh-CN" sz="1800" b="1" noProof="0" dirty="0">
                <a:ln>
                  <a:noFill/>
                </a:ln>
                <a:effectLst/>
                <a:uLnTx/>
                <a:uFillTx/>
                <a:latin typeface="+mj-ea"/>
                <a:sym typeface="+mn-ea"/>
              </a:rPr>
              <a:t> </a:t>
            </a:r>
            <a:r>
              <a:rPr lang="zh-CN" altLang="en-US" sz="1800" b="1" noProof="0" dirty="0">
                <a:ln>
                  <a:noFill/>
                </a:ln>
                <a:effectLst/>
                <a:uLnTx/>
                <a:uFillTx/>
                <a:latin typeface="+mj-ea"/>
                <a:sym typeface="+mn-ea"/>
              </a:rPr>
              <a:t>答：</a:t>
            </a:r>
            <a:r>
              <a:rPr lang="zh-CN" sz="1800" b="1" noProof="0" dirty="0">
                <a:ln>
                  <a:noFill/>
                </a:ln>
                <a:effectLst/>
                <a:uLnTx/>
                <a:uFillTx/>
                <a:latin typeface="+mj-ea"/>
                <a:sym typeface="+mn-ea"/>
              </a:rPr>
              <a:t>提交时需要勾选数据，勾选数据才是有效数据，所以未勾选的数据在提交之后就会显示成</a:t>
            </a:r>
            <a:r>
              <a:rPr lang="en-US" altLang="zh-CN" sz="1800" b="1" noProof="0" dirty="0">
                <a:ln>
                  <a:noFill/>
                </a:ln>
                <a:effectLst/>
                <a:uLnTx/>
                <a:uFillTx/>
                <a:latin typeface="+mj-ea"/>
                <a:sym typeface="+mn-ea"/>
              </a:rPr>
              <a:t>“不参与审核”</a:t>
            </a:r>
            <a:r>
              <a:rPr lang="zh-CN" altLang="en-US" sz="1800" b="1" noProof="0" dirty="0">
                <a:ln>
                  <a:noFill/>
                </a:ln>
                <a:effectLst/>
                <a:uLnTx/>
                <a:uFillTx/>
                <a:latin typeface="+mj-ea"/>
                <a:sym typeface="+mn-ea"/>
              </a:rPr>
              <a:t>。</a:t>
            </a:r>
            <a:endParaRPr kumimoji="0" lang="zh-CN" altLang="en-US" sz="1800" b="1" i="0" u="none" strike="noStrike" kern="1200" cap="none" spc="0" normalizeH="0" baseline="0" noProof="0" dirty="0">
              <a:ln>
                <a:noFill/>
              </a:ln>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800" b="1" noProof="0" dirty="0">
                <a:ln>
                  <a:noFill/>
                </a:ln>
                <a:effectLst/>
                <a:uLnTx/>
                <a:uFillTx/>
                <a:latin typeface="+mj-ea"/>
                <a:sym typeface="+mn-ea"/>
              </a:rPr>
              <a:t>  </a:t>
            </a:r>
            <a:endParaRPr kumimoji="0" lang="en-US" altLang="zh-CN"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mj-ea"/>
              <a:ea typeface="宋体" panose="02010600030101010101" pitchFamily="2"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395605" y="3787775"/>
            <a:ext cx="8279130" cy="9582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a:xfrm>
            <a:off x="323850" y="188913"/>
            <a:ext cx="8229600" cy="490537"/>
          </a:xfrm>
          <a:noFill/>
          <a:ln>
            <a:noFill/>
          </a:ln>
        </p:spPr>
        <p:txBody>
          <a:bodyPr anchor="t" anchorCtr="0"/>
          <a:p>
            <a:r>
              <a:rPr lang="zh-CN" altLang="en-US" kern="1200" dirty="0">
                <a:solidFill>
                  <a:srgbClr val="99CC00"/>
                </a:solidFill>
                <a:latin typeface="微软雅黑" panose="020B0503020204020204" pitchFamily="34" charset="-122"/>
                <a:ea typeface="微软雅黑" panose="020B0503020204020204" pitchFamily="34" charset="-122"/>
                <a:cs typeface="+mj-cs"/>
              </a:rPr>
              <a:t>网上申报流程</a:t>
            </a:r>
            <a:endParaRPr lang="zh-CN" altLang="en-US" kern="1200" dirty="0">
              <a:solidFill>
                <a:srgbClr val="99CC00"/>
              </a:solidFill>
              <a:latin typeface="微软雅黑" panose="020B0503020204020204" pitchFamily="34" charset="-122"/>
              <a:ea typeface="微软雅黑" panose="020B0503020204020204" pitchFamily="34" charset="-122"/>
              <a:cs typeface="+mj-cs"/>
            </a:endParaRPr>
          </a:p>
        </p:txBody>
      </p:sp>
      <p:sp>
        <p:nvSpPr>
          <p:cNvPr id="12290" name="Rectangle 6"/>
          <p:cNvSpPr/>
          <p:nvPr/>
        </p:nvSpPr>
        <p:spPr>
          <a:xfrm>
            <a:off x="0" y="0"/>
            <a:ext cx="914400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graphicFrame>
        <p:nvGraphicFramePr>
          <p:cNvPr id="12291" name="Object 5"/>
          <p:cNvGraphicFramePr/>
          <p:nvPr/>
        </p:nvGraphicFramePr>
        <p:xfrm>
          <a:off x="2296001" y="792957"/>
          <a:ext cx="5337810" cy="5127625"/>
        </p:xfrm>
        <a:graphic>
          <a:graphicData uri="http://schemas.openxmlformats.org/presentationml/2006/ole">
            <mc:AlternateContent xmlns:mc="http://schemas.openxmlformats.org/markup-compatibility/2006">
              <mc:Choice xmlns:v="urn:schemas-microsoft-com:vml" Requires="v">
                <p:oleObj spid="_x0000_s3076" name="" r:id="rId1" imgW="3495675" imgH="3373755" progId="Visio.Drawing.11">
                  <p:embed/>
                </p:oleObj>
              </mc:Choice>
              <mc:Fallback>
                <p:oleObj name="" r:id="rId1" imgW="3495675" imgH="3373755" progId="Visio.Drawing.11">
                  <p:embed/>
                  <p:pic>
                    <p:nvPicPr>
                      <p:cNvPr id="0" name="图片 3075"/>
                      <p:cNvPicPr/>
                      <p:nvPr/>
                    </p:nvPicPr>
                    <p:blipFill>
                      <a:blip r:embed="rId2"/>
                      <a:stretch>
                        <a:fillRect/>
                      </a:stretch>
                    </p:blipFill>
                    <p:spPr>
                      <a:xfrm>
                        <a:off x="2296001" y="792957"/>
                        <a:ext cx="5337810" cy="5127625"/>
                      </a:xfrm>
                      <a:prstGeom prst="rect">
                        <a:avLst/>
                      </a:prstGeom>
                      <a:noFill/>
                      <a:ln w="38100">
                        <a:noFill/>
                        <a:miter/>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txBox="1"/>
          <p:nvPr/>
        </p:nvSpPr>
        <p:spPr>
          <a:xfrm>
            <a:off x="2590800" y="2571750"/>
            <a:ext cx="4052888" cy="954088"/>
          </a:xfrm>
          <a:prstGeom prst="rect">
            <a:avLst/>
          </a:prstGeom>
          <a:noFill/>
          <a:ln w="9525">
            <a:noFill/>
          </a:ln>
        </p:spPr>
        <p:txBody>
          <a:bodyPr anchor="ctr" anchorCtr="0"/>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申报界面</a:t>
            </a:r>
            <a:endParaRPr lang="zh-CN" altLang="en-US" sz="4800" b="1" dirty="0">
              <a:solidFill>
                <a:srgbClr val="99CC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9070" y="404495"/>
            <a:ext cx="873188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effectLst/>
              </a:rPr>
              <a:t>变化点：</a:t>
            </a:r>
            <a:r>
              <a:rPr lang="zh-CN" altLang="en-US">
                <a:solidFill>
                  <a:schemeClr val="tx1"/>
                </a:solidFill>
                <a:effectLst>
                  <a:outerShdw blurRad="38100" dist="19050" dir="2700000" algn="tl" rotWithShape="0">
                    <a:schemeClr val="dk1">
                      <a:alpha val="40000"/>
                    </a:schemeClr>
                  </a:outerShdw>
                </a:effectLst>
              </a:rPr>
              <a:t>入口处添加一个选择</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序列</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的动作。根据实际情况选择</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老条例</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或者</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新条例</a:t>
            </a:r>
            <a:r>
              <a:rPr lang="en-US" altLang="zh-CN">
                <a:solidFill>
                  <a:schemeClr val="tx1"/>
                </a:solidFill>
                <a:effectLst>
                  <a:outerShdw blurRad="38100" dist="19050" dir="2700000" algn="tl" rotWithShape="0">
                    <a:schemeClr val="dk1">
                      <a:alpha val="40000"/>
                    </a:schemeClr>
                  </a:outerShdw>
                </a:effectLst>
              </a:rPr>
              <a:t>”</a:t>
            </a:r>
            <a:endParaRPr lang="en-US" altLang="zh-CN">
              <a:solidFill>
                <a:schemeClr val="tx1"/>
              </a:solidFill>
              <a:effectLst>
                <a:outerShdw blurRad="38100" dist="19050" dir="2700000" algn="tl" rotWithShape="0">
                  <a:schemeClr val="dk1">
                    <a:alpha val="40000"/>
                  </a:schemeClr>
                </a:outerShdw>
              </a:effectLst>
            </a:endParaRPr>
          </a:p>
        </p:txBody>
      </p:sp>
      <p:pic>
        <p:nvPicPr>
          <p:cNvPr id="5" name="图片 4"/>
          <p:cNvPicPr>
            <a:picLocks noChangeAspect="1"/>
          </p:cNvPicPr>
          <p:nvPr>
            <p:custDataLst>
              <p:tags r:id="rId1"/>
            </p:custDataLst>
          </p:nvPr>
        </p:nvPicPr>
        <p:blipFill>
          <a:blip r:embed="rId2"/>
          <a:stretch>
            <a:fillRect/>
          </a:stretch>
        </p:blipFill>
        <p:spPr>
          <a:xfrm>
            <a:off x="143510" y="980440"/>
            <a:ext cx="8911590" cy="337756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4758055" y="3644900"/>
            <a:ext cx="4152900" cy="2346960"/>
          </a:xfrm>
          <a:prstGeom prst="rect">
            <a:avLst/>
          </a:prstGeom>
        </p:spPr>
      </p:pic>
      <p:sp>
        <p:nvSpPr>
          <p:cNvPr id="7" name="右箭头 6"/>
          <p:cNvSpPr/>
          <p:nvPr/>
        </p:nvSpPr>
        <p:spPr>
          <a:xfrm rot="1500000">
            <a:off x="3583940" y="3587115"/>
            <a:ext cx="1202055" cy="49911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txBox="1"/>
          <p:nvPr/>
        </p:nvSpPr>
        <p:spPr>
          <a:xfrm>
            <a:off x="2590800" y="2571750"/>
            <a:ext cx="4052888" cy="954088"/>
          </a:xfrm>
          <a:prstGeom prst="rect">
            <a:avLst/>
          </a:prstGeom>
          <a:noFill/>
          <a:ln w="9525">
            <a:noFill/>
          </a:ln>
        </p:spPr>
        <p:txBody>
          <a:bodyPr anchor="ctr" anchorCtr="0"/>
          <a:p>
            <a:pPr algn="ctr" eaLnBrk="0" hangingPunct="0"/>
            <a:r>
              <a:rPr lang="zh-CN" altLang="en-US" sz="4800" b="1" dirty="0">
                <a:solidFill>
                  <a:srgbClr val="99CC00"/>
                </a:solidFill>
                <a:latin typeface="微软雅黑" panose="020B0503020204020204" pitchFamily="34" charset="-122"/>
                <a:ea typeface="微软雅黑" panose="020B0503020204020204" pitchFamily="34" charset="-122"/>
              </a:rPr>
              <a:t>填报界面</a:t>
            </a:r>
            <a:endParaRPr lang="zh-CN" altLang="en-US" sz="4800" b="1" dirty="0">
              <a:solidFill>
                <a:srgbClr val="99CC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179070" y="260350"/>
            <a:ext cx="873188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effectLst/>
              </a:rPr>
              <a:t>变化点：</a:t>
            </a:r>
            <a:r>
              <a:rPr lang="zh-CN" altLang="en-US">
                <a:solidFill>
                  <a:schemeClr val="tx1"/>
                </a:solidFill>
                <a:effectLst>
                  <a:outerShdw blurRad="38100" dist="19050" dir="2700000" algn="tl" rotWithShape="0">
                    <a:schemeClr val="dk1">
                      <a:alpha val="40000"/>
                    </a:schemeClr>
                  </a:outerShdw>
                </a:effectLst>
              </a:rPr>
              <a:t>基本信息添加了</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晋升职称性质</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晋升职称类型</a:t>
            </a:r>
            <a:r>
              <a:rPr lang="en-US" altLang="zh-CN">
                <a:solidFill>
                  <a:schemeClr val="tx1"/>
                </a:solidFill>
                <a:effectLst>
                  <a:outerShdw blurRad="38100" dist="19050" dir="2700000" algn="tl" rotWithShape="0">
                    <a:schemeClr val="dk1">
                      <a:alpha val="40000"/>
                    </a:schemeClr>
                  </a:outerShdw>
                </a:effectLst>
              </a:rPr>
              <a:t>”</a:t>
            </a:r>
            <a:r>
              <a:rPr lang="zh-CN" altLang="en-US">
                <a:solidFill>
                  <a:schemeClr val="tx1"/>
                </a:solidFill>
                <a:effectLst>
                  <a:outerShdw blurRad="38100" dist="19050" dir="2700000" algn="tl" rotWithShape="0">
                    <a:schemeClr val="dk1">
                      <a:alpha val="40000"/>
                    </a:schemeClr>
                  </a:outerShdw>
                </a:effectLst>
              </a:rPr>
              <a:t>的选择</a:t>
            </a:r>
            <a:endParaRPr lang="zh-CN" altLang="en-US">
              <a:solidFill>
                <a:schemeClr val="tx1"/>
              </a:solidFill>
              <a:effectLst>
                <a:outerShdw blurRad="38100" dist="19050" dir="2700000" algn="tl" rotWithShape="0">
                  <a:schemeClr val="dk1">
                    <a:alpha val="40000"/>
                  </a:schemeClr>
                </a:outerShdw>
              </a:effectLst>
            </a:endParaRPr>
          </a:p>
        </p:txBody>
      </p:sp>
      <p:pic>
        <p:nvPicPr>
          <p:cNvPr id="7" name="图片 6"/>
          <p:cNvPicPr>
            <a:picLocks noChangeAspect="1"/>
          </p:cNvPicPr>
          <p:nvPr>
            <p:custDataLst>
              <p:tags r:id="rId2"/>
            </p:custDataLst>
          </p:nvPr>
        </p:nvPicPr>
        <p:blipFill>
          <a:blip r:embed="rId3"/>
          <a:stretch>
            <a:fillRect/>
          </a:stretch>
        </p:blipFill>
        <p:spPr>
          <a:xfrm>
            <a:off x="107315" y="2996565"/>
            <a:ext cx="8634730" cy="2878455"/>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107315" y="908685"/>
            <a:ext cx="8625840" cy="31381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107315" y="332105"/>
            <a:ext cx="8361045" cy="499745"/>
          </a:xfrm>
          <a:noFill/>
          <a:ln>
            <a:noFill/>
          </a:ln>
        </p:spPr>
        <p:txBody>
          <a:bodyPr anchor="t" anchorCtr="0"/>
          <a:p>
            <a:r>
              <a:rPr lang="zh-CN" altLang="en-US" sz="1800" b="0" kern="120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cs"/>
              </a:rPr>
              <a:t>手动填写的数据，此模块的数据在打印之后需要去职能部门线下审核</a:t>
            </a:r>
            <a:endParaRPr lang="zh-CN" altLang="en-US" sz="1800" b="0" kern="120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107315" y="1379855"/>
            <a:ext cx="8869680" cy="366776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TABLE_BEAUTIFY" val="smartTable{d335229a-8db1-403f-a67a-67acab419390}"/>
  <p:tag name="TABLE_ENDDRAG_ORIGIN_RECT" val="627*502"/>
  <p:tag name="TABLE_ENDDRAG_RECT" val="42*40*627*502"/>
</p:tagLst>
</file>

<file path=ppt/tags/tag11.xml><?xml version="1.0" encoding="utf-8"?>
<p:tagLst xmlns:p="http://schemas.openxmlformats.org/presentationml/2006/main">
  <p:tag name="KSO_WM_UNIT_TABLE_BEAUTIFY" val="smartTable{f10f7bbc-c1fa-4065-97de-b79c6085e27d}"/>
</p:tagLst>
</file>

<file path=ppt/tags/tag12.xml><?xml version="1.0" encoding="utf-8"?>
<p:tagLst xmlns:p="http://schemas.openxmlformats.org/presentationml/2006/main">
  <p:tag name="KSO_WM_UNIT_TABLE_BEAUTIFY" val="smartTable{f10f7bbc-c1fa-4065-97de-b79c6085e27d}"/>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PP_MARK_KEY" val="b1b7d9f9-1cf6-4bdb-b3a2-9b216368c491"/>
  <p:tag name="COMMONDATA" val="eyJoZGlkIjoiODc5ODkyMTQ2MzQ0NzcyMzFjODE5NzdjZDc0ZmMwNDQ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内部报告模板2-1 - 副本</Template>
  <TotalTime>0</TotalTime>
  <Words>3443</Words>
  <Application>WPS 演示</Application>
  <PresentationFormat>全屏显示(4:3)</PresentationFormat>
  <Paragraphs>429</Paragraphs>
  <Slides>31</Slides>
  <Notes>0</Notes>
  <HiddenSlides>0</HiddenSlides>
  <MMClips>0</MMClips>
  <ScaleCrop>false</ScaleCrop>
  <HeadingPairs>
    <vt:vector size="8" baseType="variant">
      <vt:variant>
        <vt:lpstr>已用的字体</vt:lpstr>
      </vt:variant>
      <vt:variant>
        <vt:i4>11</vt:i4>
      </vt:variant>
      <vt:variant>
        <vt:lpstr>主题</vt:lpstr>
      </vt:variant>
      <vt:variant>
        <vt:i4>6</vt:i4>
      </vt:variant>
      <vt:variant>
        <vt:lpstr>嵌入 OLE 服务器</vt:lpstr>
      </vt:variant>
      <vt:variant>
        <vt:i4>1</vt:i4>
      </vt:variant>
      <vt:variant>
        <vt:lpstr>幻灯片标题</vt:lpstr>
      </vt:variant>
      <vt:variant>
        <vt:i4>31</vt:i4>
      </vt:variant>
    </vt:vector>
  </HeadingPairs>
  <TitlesOfParts>
    <vt:vector size="49" baseType="lpstr">
      <vt:lpstr>Arial</vt:lpstr>
      <vt:lpstr>宋体</vt:lpstr>
      <vt:lpstr>Wingdings</vt:lpstr>
      <vt:lpstr>微软雅黑</vt:lpstr>
      <vt:lpstr>Franklin Gothic Medium</vt:lpstr>
      <vt:lpstr>黑体</vt:lpstr>
      <vt:lpstr>方正黑体简体</vt:lpstr>
      <vt:lpstr>Arial Unicode MS</vt:lpstr>
      <vt:lpstr>Calibri</vt:lpstr>
      <vt:lpstr>华文楷体</vt:lpstr>
      <vt:lpstr>Times New Roman</vt:lpstr>
      <vt:lpstr>自定义设计方案</vt:lpstr>
      <vt:lpstr>2_自定义设计方案</vt:lpstr>
      <vt:lpstr>1_自定义设计方案</vt:lpstr>
      <vt:lpstr>3_自定义设计方案</vt:lpstr>
      <vt:lpstr>4_自定义设计方案</vt:lpstr>
      <vt:lpstr>5_自定义设计方案</vt:lpstr>
      <vt:lpstr>Visio.Drawing.11</vt:lpstr>
      <vt:lpstr>东南大学职称申报</vt:lpstr>
      <vt:lpstr>PowerPoint 演示文稿</vt:lpstr>
      <vt:lpstr>申报流程</vt:lpstr>
      <vt:lpstr>网上申报流程</vt:lpstr>
      <vt:lpstr>PowerPoint 演示文稿</vt:lpstr>
      <vt:lpstr>PowerPoint 演示文稿</vt:lpstr>
      <vt:lpstr>PowerPoint 演示文稿</vt:lpstr>
      <vt:lpstr>PowerPoint 演示文稿</vt:lpstr>
      <vt:lpstr>手动填写的数据，此模块的数据在打印之后需要去职能部门线下审核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数据集成总体方案</vt:lpstr>
      <vt:lpstr>信息来源</vt:lpstr>
      <vt:lpstr>联系方式</vt:lpstr>
      <vt:lpstr>教务处各类审核安排一览表</vt:lpstr>
      <vt:lpstr>数据集成规则</vt:lpstr>
      <vt:lpstr>PowerPoint 演示文稿</vt:lpstr>
      <vt:lpstr>PowerPoint 演示文稿</vt:lpstr>
      <vt:lpstr>常见问题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培训项目名称</dc:title>
  <dc:creator>by wisedu service</dc:creator>
  <cp:lastModifiedBy>WPS_1615523183</cp:lastModifiedBy>
  <cp:revision>538</cp:revision>
  <dcterms:created xsi:type="dcterms:W3CDTF">2011-07-28T07:14:00Z</dcterms:created>
  <dcterms:modified xsi:type="dcterms:W3CDTF">2023-03-22T02:29:47Z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13904C6CB1EA4BCC936E0A70C743D0E2</vt:lpwstr>
  </property>
</Properties>
</file>