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3782" r:id="rId2"/>
    <p:sldId id="3783" r:id="rId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1D8E7D-E612-4CF8-9D04-5BEB197EA422}" type="datetimeFigureOut">
              <a:rPr lang="zh-CN" altLang="en-US" smtClean="0"/>
              <a:t>2024-12-20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313967-AB47-4682-B157-E344787E16D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6338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95007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solidFill>
          <a:srgbClr val="F2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22"/>
          <p:cNvSpPr/>
          <p:nvPr userDrawn="1"/>
        </p:nvSpPr>
        <p:spPr>
          <a:xfrm>
            <a:off x="-1" y="1823444"/>
            <a:ext cx="12192000" cy="2848352"/>
          </a:xfrm>
          <a:prstGeom prst="rect">
            <a:avLst/>
          </a:pr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9"/>
          <p:cNvSpPr>
            <a:spLocks noChangeArrowheads="1"/>
          </p:cNvSpPr>
          <p:nvPr userDrawn="1"/>
        </p:nvSpPr>
        <p:spPr bwMode="auto">
          <a:xfrm>
            <a:off x="-2" y="1742222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algn="ctr" eaLnBrk="0" hangingPunct="0"/>
            <a:endParaRPr lang="zh-CN" altLang="en-US" sz="170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sp>
        <p:nvSpPr>
          <p:cNvPr id="25" name="矩形 24"/>
          <p:cNvSpPr>
            <a:spLocks noChangeArrowheads="1"/>
          </p:cNvSpPr>
          <p:nvPr userDrawn="1"/>
        </p:nvSpPr>
        <p:spPr bwMode="auto">
          <a:xfrm>
            <a:off x="-3" y="4659302"/>
            <a:ext cx="12192001" cy="90488"/>
          </a:xfrm>
          <a:prstGeom prst="rect">
            <a:avLst/>
          </a:prstGeom>
          <a:solidFill>
            <a:srgbClr val="BFBFBF"/>
          </a:solidFill>
          <a:ln w="28575">
            <a:noFill/>
            <a:miter lim="800000"/>
          </a:ln>
        </p:spPr>
        <p:txBody>
          <a:bodyPr anchor="ctr"/>
          <a:lstStyle/>
          <a:p>
            <a:pPr algn="ctr" eaLnBrk="0" hangingPunct="0"/>
            <a:endParaRPr lang="zh-CN" altLang="en-US" sz="170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黑体" panose="02010609060101010101" pitchFamily="2" charset="-122"/>
            </a:endParaRPr>
          </a:p>
        </p:txBody>
      </p:sp>
      <p:pic>
        <p:nvPicPr>
          <p:cNvPr id="33" name="图片 3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459" y="459066"/>
            <a:ext cx="3121076" cy="999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9908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091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5401732" y="6240463"/>
            <a:ext cx="1388536" cy="206381"/>
          </a:xfrm>
        </p:spPr>
        <p:txBody>
          <a:bodyPr/>
          <a:lstStyle/>
          <a:p>
            <a:fld id="{6489D9C7-5DC6-4263-87FF-7C99F6FB63C3}" type="datetime1">
              <a:rPr lang="zh-CN" altLang="en-US" smtClean="0"/>
              <a:t>2024-12-20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69924" y="6240463"/>
            <a:ext cx="4140201" cy="206381"/>
          </a:xfrm>
        </p:spPr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599" y="6240463"/>
            <a:ext cx="2909888" cy="206381"/>
          </a:xfrm>
        </p:spPr>
        <p:txBody>
          <a:bodyPr/>
          <a:lstStyle/>
          <a:p>
            <a:fld id="{5DD3DB80-B894-403A-B48E-6FDC1A72010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671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1" y="2130425"/>
            <a:ext cx="10363200" cy="147002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3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86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300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736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165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60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036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465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2024-12-20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17514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63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10426407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平行四边形 22"/>
          <p:cNvSpPr/>
          <p:nvPr userDrawn="1"/>
        </p:nvSpPr>
        <p:spPr>
          <a:xfrm>
            <a:off x="-3657" y="558685"/>
            <a:ext cx="512737" cy="346042"/>
          </a:xfrm>
          <a:custGeom>
            <a:avLst/>
            <a:gdLst>
              <a:gd name="connsiteX0" fmla="*/ 0 w 613382"/>
              <a:gd name="connsiteY0" fmla="*/ 343584 h 343584"/>
              <a:gd name="connsiteX1" fmla="*/ 85896 w 613382"/>
              <a:gd name="connsiteY1" fmla="*/ 0 h 343584"/>
              <a:gd name="connsiteX2" fmla="*/ 613382 w 613382"/>
              <a:gd name="connsiteY2" fmla="*/ 0 h 343584"/>
              <a:gd name="connsiteX3" fmla="*/ 527486 w 613382"/>
              <a:gd name="connsiteY3" fmla="*/ 343584 h 343584"/>
              <a:gd name="connsiteX4" fmla="*/ 0 w 613382"/>
              <a:gd name="connsiteY4" fmla="*/ 343584 h 343584"/>
              <a:gd name="connsiteX0-1" fmla="*/ 0 w 613382"/>
              <a:gd name="connsiteY0-2" fmla="*/ 343584 h 343584"/>
              <a:gd name="connsiteX1-3" fmla="*/ 100645 w 613382"/>
              <a:gd name="connsiteY1-4" fmla="*/ 0 h 343584"/>
              <a:gd name="connsiteX2-5" fmla="*/ 613382 w 613382"/>
              <a:gd name="connsiteY2-6" fmla="*/ 0 h 343584"/>
              <a:gd name="connsiteX3-7" fmla="*/ 527486 w 613382"/>
              <a:gd name="connsiteY3-8" fmla="*/ 343584 h 343584"/>
              <a:gd name="connsiteX4-9" fmla="*/ 0 w 613382"/>
              <a:gd name="connsiteY4-10" fmla="*/ 343584 h 343584"/>
              <a:gd name="connsiteX0-11" fmla="*/ 2594 w 512737"/>
              <a:gd name="connsiteY0-12" fmla="*/ 346042 h 346042"/>
              <a:gd name="connsiteX1-13" fmla="*/ 0 w 512737"/>
              <a:gd name="connsiteY1-14" fmla="*/ 0 h 346042"/>
              <a:gd name="connsiteX2-15" fmla="*/ 512737 w 512737"/>
              <a:gd name="connsiteY2-16" fmla="*/ 0 h 346042"/>
              <a:gd name="connsiteX3-17" fmla="*/ 426841 w 512737"/>
              <a:gd name="connsiteY3-18" fmla="*/ 343584 h 346042"/>
              <a:gd name="connsiteX4-19" fmla="*/ 2594 w 512737"/>
              <a:gd name="connsiteY4-20" fmla="*/ 346042 h 346042"/>
              <a:gd name="connsiteX0-21" fmla="*/ 2594 w 512737"/>
              <a:gd name="connsiteY0-22" fmla="*/ 346042 h 346042"/>
              <a:gd name="connsiteX1-23" fmla="*/ 0 w 512737"/>
              <a:gd name="connsiteY1-24" fmla="*/ 0 h 346042"/>
              <a:gd name="connsiteX2-25" fmla="*/ 512737 w 512737"/>
              <a:gd name="connsiteY2-26" fmla="*/ 0 h 346042"/>
              <a:gd name="connsiteX3-27" fmla="*/ 426841 w 512737"/>
              <a:gd name="connsiteY3-28" fmla="*/ 343584 h 346042"/>
              <a:gd name="connsiteX4-29" fmla="*/ 2594 w 512737"/>
              <a:gd name="connsiteY4-30" fmla="*/ 346042 h 34604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12737" h="346042">
                <a:moveTo>
                  <a:pt x="2594" y="346042"/>
                </a:moveTo>
                <a:cubicBezTo>
                  <a:pt x="1729" y="230695"/>
                  <a:pt x="865" y="115347"/>
                  <a:pt x="0" y="0"/>
                </a:cubicBezTo>
                <a:lnTo>
                  <a:pt x="512737" y="0"/>
                </a:lnTo>
                <a:lnTo>
                  <a:pt x="426841" y="343584"/>
                </a:lnTo>
                <a:lnTo>
                  <a:pt x="2594" y="346042"/>
                </a:lnTo>
                <a:close/>
              </a:path>
            </a:pathLst>
          </a:custGeom>
          <a:solidFill>
            <a:srgbClr val="00396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4" name="直接连接符 13"/>
          <p:cNvCxnSpPr/>
          <p:nvPr userDrawn="1"/>
        </p:nvCxnSpPr>
        <p:spPr>
          <a:xfrm>
            <a:off x="459830" y="6592585"/>
            <a:ext cx="11297735" cy="0"/>
          </a:xfrm>
          <a:prstGeom prst="line">
            <a:avLst/>
          </a:prstGeom>
          <a:ln w="952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6"/>
          <p:cNvSpPr>
            <a:spLocks noChangeArrowheads="1"/>
          </p:cNvSpPr>
          <p:nvPr userDrawn="1"/>
        </p:nvSpPr>
        <p:spPr bwMode="auto">
          <a:xfrm>
            <a:off x="11072402" y="6485797"/>
            <a:ext cx="580608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</a:ln>
          <a:effectLst/>
        </p:spPr>
        <p:txBody>
          <a:bodyPr wrap="none" anchor="ctr">
            <a:spAutoFit/>
          </a:bodyPr>
          <a:lstStyle/>
          <a:p>
            <a:pPr algn="r">
              <a:defRPr/>
            </a:pPr>
            <a:r>
              <a:rPr kumimoji="0" lang="en-US" altLang="zh-CN" sz="800" b="0" i="0" u="none" strike="noStrike" kern="10" cap="none" spc="0" normalizeH="0" baseline="0" dirty="0">
                <a:ln w="9525">
                  <a:noFill/>
                  <a:round/>
                </a:ln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Page </a:t>
            </a:r>
            <a:fld id="{A45D51EE-D175-4F6B-96D5-1F5F9EADD7B1}" type="slidenum">
              <a:rPr kumimoji="0" lang="en-US" altLang="zh-CN" sz="800" b="0" i="0" u="none" strike="noStrike" kern="10" cap="none" spc="0" normalizeH="0" baseline="0" dirty="0">
                <a:ln w="9525">
                  <a:noFill/>
                  <a:round/>
                </a:ln>
                <a:gradFill rotWithShape="1">
                  <a:gsLst>
                    <a:gs pos="0">
                      <a:schemeClr val="bg1">
                        <a:lumMod val="50000"/>
                      </a:schemeClr>
                    </a:gs>
                    <a:gs pos="100000">
                      <a:schemeClr val="bg1">
                        <a:lumMod val="50000"/>
                      </a:schemeClr>
                    </a:gs>
                  </a:gsLst>
                  <a:lin ang="5400000" scaled="1"/>
                </a:gradFill>
                <a:effectLst/>
                <a:uLnTx/>
                <a:uFillTx/>
                <a:latin typeface="Arial" panose="020B0604020202020204" pitchFamily="34" charset="0"/>
                <a:ea typeface="微软雅黑" panose="020B0503020204020204" charset="-122"/>
                <a:cs typeface="Arial" panose="020B0604020202020204" pitchFamily="34" charset="0"/>
              </a:rPr>
              <a:t>‹#›</a:t>
            </a:fld>
            <a:endParaRPr kumimoji="0" lang="en-US" altLang="zh-CN" sz="800" b="0" i="0" u="none" strike="noStrike" kern="10" cap="none" spc="0" normalizeH="0" baseline="0" dirty="0">
              <a:ln w="9525">
                <a:noFill/>
                <a:round/>
              </a:ln>
              <a:gradFill rotWithShape="1">
                <a:gsLst>
                  <a:gs pos="0">
                    <a:schemeClr val="bg1">
                      <a:lumMod val="50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5400000" scaled="1"/>
              </a:gradFill>
              <a:effectLst/>
              <a:uLnTx/>
              <a:uFillTx/>
              <a:latin typeface="Arial" panose="020B0604020202020204" pitchFamily="34" charset="0"/>
              <a:ea typeface="微软雅黑" panose="020B0503020204020204" charset="-122"/>
              <a:cs typeface="Arial" panose="020B0604020202020204" pitchFamily="34" charset="0"/>
            </a:endParaRPr>
          </a:p>
        </p:txBody>
      </p:sp>
      <p:sp>
        <p:nvSpPr>
          <p:cNvPr id="17" name="平行四边形 16"/>
          <p:cNvSpPr/>
          <p:nvPr userDrawn="1"/>
        </p:nvSpPr>
        <p:spPr>
          <a:xfrm>
            <a:off x="243073" y="487645"/>
            <a:ext cx="433515" cy="242832"/>
          </a:xfrm>
          <a:prstGeom prst="parallelogram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平行四边形 17"/>
          <p:cNvSpPr/>
          <p:nvPr userDrawn="1"/>
        </p:nvSpPr>
        <p:spPr>
          <a:xfrm>
            <a:off x="482703" y="800095"/>
            <a:ext cx="193885" cy="151521"/>
          </a:xfrm>
          <a:prstGeom prst="parallelogram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9" name="直接连接符 18"/>
          <p:cNvCxnSpPr/>
          <p:nvPr userDrawn="1"/>
        </p:nvCxnSpPr>
        <p:spPr>
          <a:xfrm>
            <a:off x="823965" y="903691"/>
            <a:ext cx="11368035" cy="0"/>
          </a:xfrm>
          <a:prstGeom prst="line">
            <a:avLst/>
          </a:prstGeom>
          <a:ln w="25400">
            <a:solidFill>
              <a:srgbClr val="00396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 userDrawn="1"/>
        </p:nvCxnSpPr>
        <p:spPr>
          <a:xfrm>
            <a:off x="10092018" y="903691"/>
            <a:ext cx="2099982" cy="0"/>
          </a:xfrm>
          <a:prstGeom prst="line">
            <a:avLst/>
          </a:prstGeom>
          <a:ln w="25400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 userDrawn="1"/>
        </p:nvCxnSpPr>
        <p:spPr>
          <a:xfrm>
            <a:off x="10075630" y="903691"/>
            <a:ext cx="36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图片 21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1545" y="207663"/>
            <a:ext cx="1562322" cy="500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351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70735" y="1494298"/>
            <a:ext cx="11481264" cy="138545"/>
            <a:chOff x="423714" y="1522840"/>
            <a:chExt cx="11382103" cy="124691"/>
          </a:xfrm>
        </p:grpSpPr>
        <p:cxnSp>
          <p:nvCxnSpPr>
            <p:cNvPr id="14" name="直接连接符 11"/>
            <p:cNvCxnSpPr/>
            <p:nvPr/>
          </p:nvCxnSpPr>
          <p:spPr>
            <a:xfrm>
              <a:off x="423714" y="1522840"/>
              <a:ext cx="11382103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等腰三角形 12"/>
            <p:cNvSpPr/>
            <p:nvPr/>
          </p:nvSpPr>
          <p:spPr>
            <a:xfrm flipV="1">
              <a:off x="5954059" y="1536695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2776393"/>
              </p:ext>
            </p:extLst>
          </p:nvPr>
        </p:nvGraphicFramePr>
        <p:xfrm>
          <a:off x="370734" y="1669018"/>
          <a:ext cx="11481264" cy="494270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35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6591">
                <a:tc gridSpan="8">
                  <a:txBody>
                    <a:bodyPr/>
                    <a:lstStyle/>
                    <a:p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1.**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学院  张三  研究方向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99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出生年月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1970.09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正高</a:t>
                      </a:r>
                      <a:endParaRPr lang="en-US" altLang="zh-CN" sz="2000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任职时间</a:t>
                      </a:r>
                      <a:endParaRPr lang="zh-CN" altLang="en-US" sz="2000" b="1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2007.08</a:t>
                      </a:r>
                      <a:endParaRPr lang="zh-CN" altLang="en-US" sz="2000" b="1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正高三级</a:t>
                      </a:r>
                      <a:endParaRPr lang="en-US" altLang="zh-CN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聘任时间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2011.04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来校时长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zh-CN" altLang="en-US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</a:t>
                      </a:r>
                    </a:p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（任现级岗位以来，近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年内）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</a:t>
                      </a:r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荐条件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8742">
                <a:tc gridSpan="4"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（示例）</a:t>
                      </a:r>
                      <a:endParaRPr lang="en-US" altLang="zh-CN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申报条件（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2019.10-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教学：承担研究生课程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科研：国家自然基金重点项目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项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论文：国际权威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篇，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SCI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收录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篇，通讯作者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SCI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收录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篇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zh-CN" altLang="en-US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申报条件：符合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（示例）</a:t>
                      </a:r>
                      <a:endParaRPr lang="en-US" altLang="zh-CN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推荐条件：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、不分任职年限，博导：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）国家杰出青年基金获得者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）“百千万人才工程”国家级人选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、任正高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年（≥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年），博导，近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年以来：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）国家自然基金重点项目负责人</a:t>
                      </a:r>
                      <a:endParaRPr lang="en-US" altLang="zh-CN" sz="1800" b="0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zh-CN" altLang="en-US" sz="1800" b="0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推荐条件：符合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zh-CN" altLang="en-US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76890" y="179600"/>
            <a:ext cx="10858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3964"/>
                    </a:gs>
                    <a:gs pos="100000">
                      <a:srgbClr val="003964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正高</a:t>
            </a:r>
            <a:r>
              <a:rPr lang="zh-CN" altLang="en-US" sz="4000" b="1" dirty="0">
                <a:gradFill>
                  <a:gsLst>
                    <a:gs pos="0">
                      <a:srgbClr val="003964"/>
                    </a:gs>
                    <a:gs pos="100000">
                      <a:srgbClr val="003964"/>
                    </a:gs>
                  </a:gsLst>
                  <a:lin ang="5400000" scaled="1"/>
                </a:gra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二</a:t>
            </a: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3964"/>
                    </a:gs>
                    <a:gs pos="100000">
                      <a:srgbClr val="003964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级岗申报情况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（内容需与提交花名册一致）</a:t>
            </a:r>
          </a:p>
        </p:txBody>
      </p:sp>
      <p:sp>
        <p:nvSpPr>
          <p:cNvPr id="10" name="矩形 9"/>
          <p:cNvSpPr/>
          <p:nvPr/>
        </p:nvSpPr>
        <p:spPr>
          <a:xfrm>
            <a:off x="363391" y="800828"/>
            <a:ext cx="3156633" cy="6622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正常申报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破格申报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3964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370735" y="1494298"/>
            <a:ext cx="11481264" cy="138545"/>
            <a:chOff x="423714" y="1522840"/>
            <a:chExt cx="11382103" cy="124691"/>
          </a:xfrm>
        </p:grpSpPr>
        <p:cxnSp>
          <p:nvCxnSpPr>
            <p:cNvPr id="14" name="直接连接符 11"/>
            <p:cNvCxnSpPr/>
            <p:nvPr/>
          </p:nvCxnSpPr>
          <p:spPr>
            <a:xfrm>
              <a:off x="423714" y="1522840"/>
              <a:ext cx="11382103" cy="0"/>
            </a:xfrm>
            <a:prstGeom prst="line">
              <a:avLst/>
            </a:prstGeom>
            <a:ln w="9525">
              <a:solidFill>
                <a:schemeClr val="accent3"/>
              </a:solidFill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等腰三角形 12"/>
            <p:cNvSpPr/>
            <p:nvPr/>
          </p:nvSpPr>
          <p:spPr>
            <a:xfrm flipV="1">
              <a:off x="5954059" y="1536695"/>
              <a:ext cx="290945" cy="110836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等线"/>
                <a:ea typeface="等线" panose="02010600030101010101" pitchFamily="2" charset="-122"/>
                <a:cs typeface="+mn-cs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3458881"/>
              </p:ext>
            </p:extLst>
          </p:nvPr>
        </p:nvGraphicFramePr>
        <p:xfrm>
          <a:off x="370734" y="1669018"/>
          <a:ext cx="11481264" cy="482632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35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43515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606591">
                <a:tc gridSpan="8">
                  <a:txBody>
                    <a:bodyPr/>
                    <a:lstStyle/>
                    <a:p>
                      <a:r>
                        <a:rPr lang="en-US" altLang="zh-CN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1.**</a:t>
                      </a:r>
                      <a:r>
                        <a:rPr lang="zh-CN" altLang="en-US" sz="24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学院  李四 研究方向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6995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出生年月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1970.09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正高</a:t>
                      </a:r>
                      <a:endParaRPr lang="en-US" altLang="zh-CN" sz="2000" b="1" kern="12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任职时间</a:t>
                      </a:r>
                      <a:endParaRPr lang="zh-CN" altLang="en-US" sz="2000" b="1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2016.04</a:t>
                      </a:r>
                      <a:endParaRPr lang="zh-CN" altLang="en-US" sz="2000" b="1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正高四级</a:t>
                      </a:r>
                      <a:endParaRPr lang="en-US" altLang="zh-CN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聘任时间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2016.04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来校时长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zh-CN" altLang="en-US" sz="2000" b="1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 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 gridSpan="4">
                  <a:txBody>
                    <a:bodyPr/>
                    <a:lstStyle/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</a:t>
                      </a:r>
                    </a:p>
                    <a:p>
                      <a:pPr algn="ctr"/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（任现级岗位以来，近</a:t>
                      </a: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年内）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</a:t>
                      </a:r>
                      <a:r>
                        <a:rPr lang="zh-CN" altLang="en-US" sz="2000" b="1" kern="1200" dirty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荐条件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396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48742">
                <a:tc gridSpan="4">
                  <a:txBody>
                    <a:bodyPr/>
                    <a:lstStyle/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（示例）</a:t>
                      </a:r>
                      <a:endParaRPr lang="en-US" altLang="zh-CN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申报条件（</a:t>
                      </a:r>
                      <a:r>
                        <a:rPr lang="en-US" altLang="zh-CN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2019.10-</a:t>
                      </a: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教学：承担本科生、研究生课程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科研：国家自然基金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项，国家自然科学二等奖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项（排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论文：通讯作者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SCI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收录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39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篇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altLang="zh-CN" sz="1800" b="0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申报条件：符合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lang="zh-CN" altLang="en-US" sz="20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（示例）</a:t>
                      </a:r>
                      <a:endParaRPr lang="en-US" altLang="zh-CN" sz="20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推荐条件：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、任正高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4-9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年），任现职以来：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）国家“青年拔尖人才计划”入选者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）省“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333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工程”二层次培养对象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（</a:t>
                      </a:r>
                      <a:r>
                        <a:rPr lang="en-US" altLang="zh-CN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1800" b="0" dirty="0">
                          <a:solidFill>
                            <a:srgbClr val="003964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）省“特聘教授”入选者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en-US" altLang="zh-CN" sz="1800" b="0" dirty="0">
                        <a:solidFill>
                          <a:srgbClr val="003964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  <a:p>
                      <a:pPr marL="285750" indent="-285750">
                        <a:buFont typeface="Wingdings" panose="05000000000000000000" pitchFamily="2" charset="2"/>
                        <a:buChar char="u"/>
                      </a:pPr>
                      <a:r>
                        <a:rPr lang="zh-CN" altLang="en-US" sz="1800" b="1" dirty="0">
                          <a:solidFill>
                            <a:srgbClr val="C00000"/>
                          </a:solidFill>
                          <a:latin typeface="Times New Roman" panose="02020603050405020304" pitchFamily="18" charset="0"/>
                          <a:ea typeface="微软雅黑" panose="020B0503020204020204" charset="-122"/>
                          <a:cs typeface="Times New Roman" panose="02020603050405020304" pitchFamily="18" charset="0"/>
                        </a:rPr>
                        <a:t>推荐条件：符合</a:t>
                      </a:r>
                    </a:p>
                    <a:p>
                      <a:pPr marL="0" indent="0">
                        <a:buFont typeface="Wingdings" panose="05000000000000000000" pitchFamily="2" charset="2"/>
                        <a:buNone/>
                      </a:pPr>
                      <a:endParaRPr lang="zh-CN" altLang="en-US" sz="1800" b="1" dirty="0">
                        <a:solidFill>
                          <a:srgbClr val="C00000"/>
                        </a:solidFill>
                        <a:latin typeface="Times New Roman" panose="02020603050405020304" pitchFamily="18" charset="0"/>
                        <a:ea typeface="微软雅黑" panose="020B0503020204020204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 anchor="ctr">
                    <a:lnL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396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矩形 8"/>
          <p:cNvSpPr/>
          <p:nvPr/>
        </p:nvSpPr>
        <p:spPr>
          <a:xfrm>
            <a:off x="776890" y="179600"/>
            <a:ext cx="108586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40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003964"/>
                    </a:gs>
                    <a:gs pos="100000">
                      <a:srgbClr val="003964"/>
                    </a:gs>
                  </a:gsLst>
                  <a:lin ang="5400000" scaled="1"/>
                </a:gra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正高三级岗申报情况</a:t>
            </a:r>
            <a:r>
              <a:rPr kumimoji="0" lang="zh-CN" altLang="en-US" sz="30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Arial" panose="020B0604020202020204" pitchFamily="34" charset="0"/>
              </a:rPr>
              <a:t>（内容需与提交花名册一致）</a:t>
            </a:r>
          </a:p>
        </p:txBody>
      </p:sp>
      <p:sp>
        <p:nvSpPr>
          <p:cNvPr id="10" name="矩形 9"/>
          <p:cNvSpPr/>
          <p:nvPr/>
        </p:nvSpPr>
        <p:spPr>
          <a:xfrm>
            <a:off x="363391" y="800828"/>
            <a:ext cx="3156633" cy="6622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正常申报</a:t>
            </a:r>
            <a:r>
              <a:rPr kumimoji="0" lang="en-US" altLang="zh-CN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/</a:t>
            </a:r>
            <a:r>
              <a:rPr kumimoji="0" lang="zh-CN" alt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3964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rPr>
              <a:t>破格申报</a:t>
            </a:r>
            <a:endParaRPr kumimoji="0" lang="en-US" altLang="zh-CN" sz="2800" b="1" i="0" u="none" strike="noStrike" kern="1200" cap="none" spc="0" normalizeH="0" baseline="0" noProof="0" dirty="0">
              <a:ln>
                <a:noFill/>
              </a:ln>
              <a:solidFill>
                <a:srgbClr val="003964"/>
              </a:solidFill>
              <a:effectLst/>
              <a:uLnTx/>
              <a:uFillTx/>
              <a:latin typeface="Times New Roman" panose="02020603050405020304" pitchFamily="18" charset="0"/>
              <a:ea typeface="微软雅黑" panose="020B0503020204020204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937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9525"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325</Words>
  <Application>Microsoft Office PowerPoint</Application>
  <PresentationFormat>宽屏</PresentationFormat>
  <Paragraphs>63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10" baseType="lpstr">
      <vt:lpstr>等线</vt:lpstr>
      <vt:lpstr>等线 Light</vt:lpstr>
      <vt:lpstr>黑体</vt:lpstr>
      <vt:lpstr>微软雅黑</vt:lpstr>
      <vt:lpstr>Arial</vt:lpstr>
      <vt:lpstr>Times New Roman</vt:lpstr>
      <vt:lpstr>Wingdings</vt:lpstr>
      <vt:lpstr>1_Office 主题​​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Dell</dc:creator>
  <cp:lastModifiedBy>Dell</cp:lastModifiedBy>
  <cp:revision>4</cp:revision>
  <dcterms:created xsi:type="dcterms:W3CDTF">2024-12-20T06:06:38Z</dcterms:created>
  <dcterms:modified xsi:type="dcterms:W3CDTF">2024-12-20T06:45:23Z</dcterms:modified>
</cp:coreProperties>
</file>