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0" r:id="rId2"/>
  </p:sldMasterIdLst>
  <p:notesMasterIdLst>
    <p:notesMasterId r:id="rId8"/>
  </p:notesMasterIdLst>
  <p:sldIdLst>
    <p:sldId id="562" r:id="rId3"/>
    <p:sldId id="563" r:id="rId4"/>
    <p:sldId id="574" r:id="rId5"/>
    <p:sldId id="576" r:id="rId6"/>
    <p:sldId id="575" r:id="rId7"/>
  </p:sldIdLst>
  <p:sldSz cx="12192000" cy="6858000"/>
  <p:notesSz cx="6858000" cy="9144000"/>
  <p:custDataLst>
    <p:tags r:id="rId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0" userDrawn="1">
          <p15:clr>
            <a:srgbClr val="A4A3A4"/>
          </p15:clr>
        </p15:guide>
        <p15:guide id="2" pos="21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Animation="0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F5C71"/>
    <a:srgbClr val="333F50"/>
    <a:srgbClr val="FFFFFF"/>
    <a:srgbClr val="002D5D"/>
    <a:srgbClr val="003964"/>
    <a:srgbClr val="EAEFF7"/>
    <a:srgbClr val="D2DEEF"/>
    <a:srgbClr val="1759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03" autoAdjust="0"/>
    <p:restoredTop sz="88353" autoAdjust="0"/>
  </p:normalViewPr>
  <p:slideViewPr>
    <p:cSldViewPr snapToGrid="0" showGuides="1">
      <p:cViewPr varScale="1">
        <p:scale>
          <a:sx n="59" d="100"/>
          <a:sy n="59" d="100"/>
        </p:scale>
        <p:origin x="78" y="990"/>
      </p:cViewPr>
      <p:guideLst>
        <p:guide orient="horz" pos="2170"/>
        <p:guide pos="218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427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7F3FEA-91CA-42D1-A8C1-A144D696B301}" type="datetimeFigureOut">
              <a:rPr lang="zh-CN" altLang="en-US" smtClean="0"/>
              <a:t>2024-12-20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F0133-0C57-44E9-AAA7-C9E5A2AACE7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F0133-0C57-44E9-AAA7-C9E5A2AACE7A}" type="slidenum">
              <a:rPr lang="zh-CN" altLang="en-US" smtClean="0"/>
              <a:t>1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F0133-0C57-44E9-AAA7-C9E5A2AACE7A}" type="slidenum">
              <a:rPr lang="zh-CN" altLang="en-US" smtClean="0"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Font typeface="Wingdings" panose="05000000000000000000" pitchFamily="2" charset="2"/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F0133-0C57-44E9-AAA7-C9E5A2AACE7A}" type="slidenum">
              <a:rPr lang="zh-CN" altLang="en-US" smtClean="0"/>
              <a:t>3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Font typeface="Wingdings" panose="05000000000000000000" pitchFamily="2" charset="2"/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F0133-0C57-44E9-AAA7-C9E5A2AACE7A}" type="slidenum">
              <a:rPr lang="zh-CN" altLang="en-US" smtClean="0"/>
              <a:t>4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Font typeface="Wingdings" panose="05000000000000000000" pitchFamily="2" charset="2"/>
              <a:buNone/>
            </a:pP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7F0133-0C57-44E9-AAA7-C9E5A2AACE7A}" type="slidenum">
              <a:rPr lang="zh-CN" altLang="en-US" smtClean="0"/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 userDrawn="1"/>
        </p:nvSpPr>
        <p:spPr>
          <a:xfrm>
            <a:off x="-1" y="1894564"/>
            <a:ext cx="12192000" cy="3159980"/>
          </a:xfrm>
          <a:prstGeom prst="rect">
            <a:avLst/>
          </a:prstGeom>
          <a:solidFill>
            <a:srgbClr val="003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24" name="矩形 9"/>
          <p:cNvSpPr>
            <a:spLocks noChangeArrowheads="1"/>
          </p:cNvSpPr>
          <p:nvPr userDrawn="1"/>
        </p:nvSpPr>
        <p:spPr bwMode="auto">
          <a:xfrm>
            <a:off x="-2" y="1823502"/>
            <a:ext cx="12192001" cy="90488"/>
          </a:xfrm>
          <a:prstGeom prst="rect">
            <a:avLst/>
          </a:prstGeom>
          <a:solidFill>
            <a:srgbClr val="BFBFBF"/>
          </a:solidFill>
          <a:ln w="28575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7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charset="-122"/>
              <a:cs typeface="Times New Roman" panose="02020603050405020304" pitchFamily="18" charset="0"/>
              <a:sym typeface="黑体" panose="02010609060101010101" pitchFamily="2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 userDrawn="1"/>
        </p:nvSpPr>
        <p:spPr bwMode="auto">
          <a:xfrm>
            <a:off x="-1" y="5027894"/>
            <a:ext cx="12192001" cy="90488"/>
          </a:xfrm>
          <a:prstGeom prst="rect">
            <a:avLst/>
          </a:prstGeom>
          <a:solidFill>
            <a:srgbClr val="BFBFBF"/>
          </a:solidFill>
          <a:ln w="28575">
            <a:noFill/>
            <a:miter lim="800000"/>
          </a:ln>
        </p:spPr>
        <p:txBody>
          <a:bodyPr anchor="ctr"/>
          <a:lstStyle/>
          <a:p>
            <a:pPr marL="0" marR="0" lvl="0" indent="0" algn="ctr" defTabSz="9144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7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Times New Roman" panose="02020603050405020304" pitchFamily="18" charset="0"/>
              <a:ea typeface="等线" panose="02010600030101010101" charset="-122"/>
              <a:cs typeface="Times New Roman" panose="02020603050405020304" pitchFamily="18" charset="0"/>
              <a:sym typeface="黑体" panose="02010609060101010101" pitchFamily="2" charset="-122"/>
            </a:endParaRPr>
          </a:p>
        </p:txBody>
      </p:sp>
      <p:pic>
        <p:nvPicPr>
          <p:cNvPr id="33" name="图片 3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460" y="430118"/>
            <a:ext cx="3121076" cy="99933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</p:spPr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401732" y="6240463"/>
            <a:ext cx="1388536" cy="206381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6489D9C7-5DC6-4263-87FF-7C99F6FB63C3}" type="datetime1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2024-12-20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9924" y="6240463"/>
            <a:ext cx="4140201" cy="206381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www.islide.cc</a:t>
            </a: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599" y="6240463"/>
            <a:ext cx="2909888" cy="206381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DD3DB80-B894-403A-B48E-6FDC1A72010E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‹#›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5"/>
            <a:ext cx="10363200" cy="147002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3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6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0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3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16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0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36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46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530820CF-B880-4189-942D-D702A7CBA730}" type="datetimeFigureOut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2024-12-20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0C913308-F349-4B6D-A68A-DD1791B4A57B}" type="slidenum"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等线" panose="02010600030101010101" charset="-122"/>
                <a:ea typeface="等线" panose="02010600030101010101" charset="-122"/>
                <a:cs typeface="+mn-cs"/>
              </a:rPr>
              <a:t>‹#›</a:t>
            </a:fld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000" b="1" i="0" u="sng">
                <a:solidFill>
                  <a:srgbClr val="C00000"/>
                </a:solidFill>
                <a:latin typeface="Arial" panose="020B0604020202020204"/>
                <a:cs typeface="Arial" panose="020B0604020202020204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rgbClr val="003963"/>
                </a:solidFill>
                <a:latin typeface="微软雅黑" panose="020B0503020204020204" charset="-122"/>
                <a:cs typeface="微软雅黑" panose="020B0503020204020204" charset="-122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1D8BD707-D9CF-40AE-B4C6-C98DA3205C09}" type="datetimeFigureOut"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rPr>
              <a:t>12/20/2024</a:t>
            </a:fld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B6F15528-21DE-4FAA-801E-634DDDAF4B2B}" type="slidenum">
              <a:rPr kumimoji="0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等线" panose="02010600030101010101" charset="-122"/>
                <a:ea typeface="+mn-ea"/>
                <a:cs typeface="+mn-cs"/>
              </a:rPr>
              <a:t>‹#›</a:t>
            </a:fld>
            <a:endParaRPr kumimoji="0" sz="18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等线" panose="02010600030101010101" charset="-122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030FD6-CDA0-41C4-A73D-47383B313C78}" type="datetimeFigureOut">
              <a:rPr lang="zh-CN" altLang="en-US" smtClean="0"/>
              <a:t>2024-12-20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8E1D1E-A455-4720-A459-8047EAD365B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平行四边形 22"/>
          <p:cNvSpPr/>
          <p:nvPr userDrawn="1"/>
        </p:nvSpPr>
        <p:spPr>
          <a:xfrm>
            <a:off x="-3657" y="558685"/>
            <a:ext cx="512737" cy="346042"/>
          </a:xfrm>
          <a:custGeom>
            <a:avLst/>
            <a:gdLst>
              <a:gd name="connsiteX0" fmla="*/ 0 w 613382"/>
              <a:gd name="connsiteY0" fmla="*/ 343584 h 343584"/>
              <a:gd name="connsiteX1" fmla="*/ 85896 w 613382"/>
              <a:gd name="connsiteY1" fmla="*/ 0 h 343584"/>
              <a:gd name="connsiteX2" fmla="*/ 613382 w 613382"/>
              <a:gd name="connsiteY2" fmla="*/ 0 h 343584"/>
              <a:gd name="connsiteX3" fmla="*/ 527486 w 613382"/>
              <a:gd name="connsiteY3" fmla="*/ 343584 h 343584"/>
              <a:gd name="connsiteX4" fmla="*/ 0 w 613382"/>
              <a:gd name="connsiteY4" fmla="*/ 343584 h 343584"/>
              <a:gd name="connsiteX0-1" fmla="*/ 0 w 613382"/>
              <a:gd name="connsiteY0-2" fmla="*/ 343584 h 343584"/>
              <a:gd name="connsiteX1-3" fmla="*/ 100645 w 613382"/>
              <a:gd name="connsiteY1-4" fmla="*/ 0 h 343584"/>
              <a:gd name="connsiteX2-5" fmla="*/ 613382 w 613382"/>
              <a:gd name="connsiteY2-6" fmla="*/ 0 h 343584"/>
              <a:gd name="connsiteX3-7" fmla="*/ 527486 w 613382"/>
              <a:gd name="connsiteY3-8" fmla="*/ 343584 h 343584"/>
              <a:gd name="connsiteX4-9" fmla="*/ 0 w 613382"/>
              <a:gd name="connsiteY4-10" fmla="*/ 343584 h 343584"/>
              <a:gd name="connsiteX0-11" fmla="*/ 2594 w 512737"/>
              <a:gd name="connsiteY0-12" fmla="*/ 346042 h 346042"/>
              <a:gd name="connsiteX1-13" fmla="*/ 0 w 512737"/>
              <a:gd name="connsiteY1-14" fmla="*/ 0 h 346042"/>
              <a:gd name="connsiteX2-15" fmla="*/ 512737 w 512737"/>
              <a:gd name="connsiteY2-16" fmla="*/ 0 h 346042"/>
              <a:gd name="connsiteX3-17" fmla="*/ 426841 w 512737"/>
              <a:gd name="connsiteY3-18" fmla="*/ 343584 h 346042"/>
              <a:gd name="connsiteX4-19" fmla="*/ 2594 w 512737"/>
              <a:gd name="connsiteY4-20" fmla="*/ 346042 h 346042"/>
              <a:gd name="connsiteX0-21" fmla="*/ 2594 w 512737"/>
              <a:gd name="connsiteY0-22" fmla="*/ 346042 h 346042"/>
              <a:gd name="connsiteX1-23" fmla="*/ 0 w 512737"/>
              <a:gd name="connsiteY1-24" fmla="*/ 0 h 346042"/>
              <a:gd name="connsiteX2-25" fmla="*/ 512737 w 512737"/>
              <a:gd name="connsiteY2-26" fmla="*/ 0 h 346042"/>
              <a:gd name="connsiteX3-27" fmla="*/ 426841 w 512737"/>
              <a:gd name="connsiteY3-28" fmla="*/ 343584 h 346042"/>
              <a:gd name="connsiteX4-29" fmla="*/ 2594 w 512737"/>
              <a:gd name="connsiteY4-30" fmla="*/ 346042 h 34604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12737" h="346042">
                <a:moveTo>
                  <a:pt x="2594" y="346042"/>
                </a:moveTo>
                <a:cubicBezTo>
                  <a:pt x="1729" y="230695"/>
                  <a:pt x="865" y="115347"/>
                  <a:pt x="0" y="0"/>
                </a:cubicBezTo>
                <a:lnTo>
                  <a:pt x="512737" y="0"/>
                </a:lnTo>
                <a:lnTo>
                  <a:pt x="426841" y="343584"/>
                </a:lnTo>
                <a:lnTo>
                  <a:pt x="2594" y="346042"/>
                </a:lnTo>
                <a:close/>
              </a:path>
            </a:pathLst>
          </a:custGeom>
          <a:solidFill>
            <a:srgbClr val="003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459830" y="6592585"/>
            <a:ext cx="11297735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6"/>
          <p:cNvSpPr>
            <a:spLocks noChangeArrowheads="1"/>
          </p:cNvSpPr>
          <p:nvPr userDrawn="1"/>
        </p:nvSpPr>
        <p:spPr bwMode="auto">
          <a:xfrm>
            <a:off x="11072402" y="6485797"/>
            <a:ext cx="580608" cy="2154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800" b="0" i="0" u="none" strike="noStrike" kern="10" cap="none" spc="0" normalizeH="0" baseline="0" noProof="0" dirty="0">
                <a:ln w="9525">
                  <a:noFill/>
                  <a:round/>
                </a:ln>
                <a:gradFill rotWithShape="1">
                  <a:gsLst>
                    <a:gs pos="0">
                      <a:prstClr val="white">
                        <a:lumMod val="50000"/>
                      </a:prstClr>
                    </a:gs>
                    <a:gs pos="100000">
                      <a:prstClr val="white">
                        <a:lumMod val="50000"/>
                      </a:prstClr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Page </a:t>
            </a:r>
            <a:fld id="{A45D51EE-D175-4F6B-96D5-1F5F9EADD7B1}" type="slidenum">
              <a:rPr kumimoji="0" lang="en-US" altLang="zh-CN" sz="800" b="0" i="0" u="none" strike="noStrike" kern="10" cap="none" spc="0" normalizeH="0" baseline="0" noProof="0" dirty="0">
                <a:ln w="9525">
                  <a:noFill/>
                  <a:round/>
                </a:ln>
                <a:gradFill rotWithShape="1">
                  <a:gsLst>
                    <a:gs pos="0">
                      <a:prstClr val="white">
                        <a:lumMod val="50000"/>
                      </a:prstClr>
                    </a:gs>
                    <a:gs pos="100000">
                      <a:prstClr val="white">
                        <a:lumMod val="50000"/>
                      </a:prstClr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‹#›</a:t>
            </a:fld>
            <a:endParaRPr kumimoji="0" lang="en-US" altLang="zh-CN" sz="800" b="0" i="0" u="none" strike="noStrike" kern="10" cap="none" spc="0" normalizeH="0" baseline="0" noProof="0" dirty="0">
              <a:ln w="9525">
                <a:noFill/>
                <a:round/>
              </a:ln>
              <a:gradFill rotWithShape="1">
                <a:gsLst>
                  <a:gs pos="0">
                    <a:prstClr val="white">
                      <a:lumMod val="50000"/>
                    </a:prstClr>
                  </a:gs>
                  <a:gs pos="100000">
                    <a:prstClr val="white">
                      <a:lumMod val="50000"/>
                    </a:prstClr>
                  </a:gs>
                </a:gsLst>
                <a:lin ang="5400000" scaled="1"/>
              </a:gra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7" name="平行四边形 16"/>
          <p:cNvSpPr/>
          <p:nvPr userDrawn="1"/>
        </p:nvSpPr>
        <p:spPr>
          <a:xfrm>
            <a:off x="243073" y="487645"/>
            <a:ext cx="433515" cy="242832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sp>
        <p:nvSpPr>
          <p:cNvPr id="18" name="平行四边形 17"/>
          <p:cNvSpPr/>
          <p:nvPr userDrawn="1"/>
        </p:nvSpPr>
        <p:spPr>
          <a:xfrm>
            <a:off x="482703" y="800095"/>
            <a:ext cx="193885" cy="151521"/>
          </a:xfrm>
          <a:prstGeom prst="parallelogram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等线" panose="02010600030101010101" charset="-122"/>
              <a:ea typeface="等线" panose="02010600030101010101" charset="-122"/>
              <a:cs typeface="+mn-cs"/>
            </a:endParaRPr>
          </a:p>
        </p:txBody>
      </p:sp>
      <p:cxnSp>
        <p:nvCxnSpPr>
          <p:cNvPr id="19" name="直接连接符 18"/>
          <p:cNvCxnSpPr/>
          <p:nvPr userDrawn="1"/>
        </p:nvCxnSpPr>
        <p:spPr>
          <a:xfrm>
            <a:off x="823965" y="903691"/>
            <a:ext cx="11368035" cy="0"/>
          </a:xfrm>
          <a:prstGeom prst="line">
            <a:avLst/>
          </a:prstGeom>
          <a:ln w="25400">
            <a:solidFill>
              <a:srgbClr val="0039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 userDrawn="1"/>
        </p:nvCxnSpPr>
        <p:spPr>
          <a:xfrm>
            <a:off x="10092018" y="903691"/>
            <a:ext cx="2099982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 userDrawn="1"/>
        </p:nvCxnSpPr>
        <p:spPr>
          <a:xfrm>
            <a:off x="10075630" y="903691"/>
            <a:ext cx="36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1241" y="237526"/>
            <a:ext cx="1562322" cy="50023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4393565" y="1940560"/>
            <a:ext cx="2912745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张三</a:t>
            </a:r>
          </a:p>
        </p:txBody>
      </p:sp>
      <p:sp>
        <p:nvSpPr>
          <p:cNvPr id="13" name="矩形 12"/>
          <p:cNvSpPr/>
          <p:nvPr/>
        </p:nvSpPr>
        <p:spPr>
          <a:xfrm>
            <a:off x="3508375" y="4925060"/>
            <a:ext cx="4682490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44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XXX</a:t>
            </a: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学院</a:t>
            </a:r>
          </a:p>
        </p:txBody>
      </p:sp>
      <p:sp>
        <p:nvSpPr>
          <p:cNvPr id="15" name="矩形 14"/>
          <p:cNvSpPr/>
          <p:nvPr/>
        </p:nvSpPr>
        <p:spPr>
          <a:xfrm>
            <a:off x="3442335" y="3379470"/>
            <a:ext cx="4815840" cy="76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4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研究方向：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1" y="285112"/>
            <a:ext cx="12191999" cy="589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88900" defTabSz="685800">
              <a:lnSpc>
                <a:spcPct val="90000"/>
              </a:lnSpc>
              <a:spcBef>
                <a:spcPct val="0"/>
              </a:spcBef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    </a:t>
            </a:r>
            <a:r>
              <a:rPr kumimoji="0" 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专业技术岗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</a:t>
            </a:r>
            <a:r>
              <a:rPr lang="zh-CN" altLang="en-US" sz="3600" b="1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</a:rPr>
              <a:t>正高二级岗 申报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 </a:t>
            </a:r>
          </a:p>
        </p:txBody>
      </p:sp>
      <p:sp>
        <p:nvSpPr>
          <p:cNvPr id="5" name="矩形 4"/>
          <p:cNvSpPr/>
          <p:nvPr/>
        </p:nvSpPr>
        <p:spPr>
          <a:xfrm>
            <a:off x="762000" y="1101983"/>
            <a:ext cx="10668000" cy="860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此页写基本信息，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微软雅黑字体，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44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号字，此行填完请删除</a:t>
            </a:r>
            <a:endParaRPr lang="zh-CN" altLang="en-US" sz="2000" b="1" dirty="0">
              <a:solidFill>
                <a:srgbClr val="3F5C7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SzTx/>
              <a:buFont typeface="Wingdings" panose="05000000000000000000" pitchFamily="2" charset="2"/>
              <a:buChar char="n"/>
            </a:pPr>
            <a:endParaRPr lang="zh-CN" altLang="en-US" sz="2000" dirty="0">
              <a:solidFill>
                <a:srgbClr val="3F5C7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285112"/>
            <a:ext cx="12191999" cy="589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88900" algn="l" defTabSz="6858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    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XX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学院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—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张三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—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简历</a:t>
            </a:r>
          </a:p>
        </p:txBody>
      </p:sp>
      <p:sp>
        <p:nvSpPr>
          <p:cNvPr id="5" name="矩形 4"/>
          <p:cNvSpPr/>
          <p:nvPr/>
        </p:nvSpPr>
        <p:spPr>
          <a:xfrm>
            <a:off x="762000" y="1101983"/>
            <a:ext cx="10668000" cy="4554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此页写简历（限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1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页，包括教育经历、工作经历，微软雅黑字体，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20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号字）此行填完请删除</a:t>
            </a:r>
            <a:endParaRPr lang="zh-CN" altLang="en-US" sz="2000" b="1" dirty="0">
              <a:solidFill>
                <a:srgbClr val="3F5C7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SzTx/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教育经历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SzTx/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2000.09-2004.06     </a:t>
            </a: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东南大学</a:t>
            </a:r>
            <a:r>
              <a:rPr lang="en-US" alt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 </a:t>
            </a: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建筑学院</a:t>
            </a:r>
            <a:r>
              <a:rPr lang="en-US" alt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  </a:t>
            </a: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大学本科</a:t>
            </a:r>
            <a:r>
              <a:rPr lang="en-US" alt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/</a:t>
            </a: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学士学位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SzTx/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2004.09-2007.06     </a:t>
            </a: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东南大学</a:t>
            </a:r>
            <a:r>
              <a:rPr lang="en-US" alt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 </a:t>
            </a: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建筑学院</a:t>
            </a:r>
            <a:r>
              <a:rPr lang="en-US" alt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  </a:t>
            </a: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硕士研究生</a:t>
            </a:r>
            <a:r>
              <a:rPr lang="en-US" alt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/</a:t>
            </a: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硕士学位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SzTx/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2007.09-2012.06     </a:t>
            </a: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东南大学</a:t>
            </a:r>
            <a:r>
              <a:rPr lang="en-US" alt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 </a:t>
            </a: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建筑学院</a:t>
            </a:r>
            <a:r>
              <a:rPr lang="en-US" alt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  </a:t>
            </a: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博士研究生</a:t>
            </a:r>
            <a:r>
              <a:rPr lang="en-US" alt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/</a:t>
            </a: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博士学位</a:t>
            </a: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SzTx/>
              <a:buFont typeface="Arial" panose="020B0604020202020204" pitchFamily="34" charset="0"/>
              <a:buChar char="•"/>
            </a:pPr>
            <a:endParaRPr lang="zh-CN" altLang="en-US" sz="2000" dirty="0">
              <a:solidFill>
                <a:srgbClr val="3F5C7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  <a:p>
            <a:pPr indent="0" algn="l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SzTx/>
              <a:buFont typeface="Arial" panose="020B0604020202020204" pitchFamily="34" charset="0"/>
              <a:buNone/>
            </a:pPr>
            <a:endParaRPr lang="zh-CN" altLang="en-US" sz="2000" dirty="0">
              <a:solidFill>
                <a:srgbClr val="3F5C7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Font typeface="Wingdings" panose="05000000000000000000" pitchFamily="2" charset="2"/>
              <a:buChar char="n"/>
            </a:pP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工作经历（包含职称晋升与岗位晋级时间）</a:t>
            </a:r>
            <a:endParaRPr lang="en-US" altLang="zh-CN" sz="2000" dirty="0">
              <a:solidFill>
                <a:srgbClr val="3F5C7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</a:rPr>
              <a:t>2012.09-2015.06</a:t>
            </a:r>
            <a:r>
              <a:rPr lang="en-US" alt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    </a:t>
            </a: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东南大学</a:t>
            </a:r>
            <a:r>
              <a:rPr lang="en-US" alt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 </a:t>
            </a: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建筑学院</a:t>
            </a:r>
            <a:r>
              <a:rPr lang="en-US" alt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  </a:t>
            </a: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博士</a:t>
            </a:r>
            <a:r>
              <a:rPr 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后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Font typeface="Arial" panose="020B0604020202020204" pitchFamily="34" charset="0"/>
              <a:buChar char="•"/>
            </a:pPr>
            <a:r>
              <a:rPr lang="en-US" alt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2015.06-</a:t>
            </a: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至今</a:t>
            </a:r>
            <a:r>
              <a:rPr lang="en-US" alt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          </a:t>
            </a: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东南大学</a:t>
            </a:r>
            <a:r>
              <a:rPr lang="en-US" alt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 </a:t>
            </a: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建筑学院</a:t>
            </a:r>
            <a:r>
              <a:rPr lang="en-US" alt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   </a:t>
            </a: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讲师（</a:t>
            </a:r>
            <a:r>
              <a:rPr lang="en-US" alt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2015.06</a:t>
            </a: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），副教授（</a:t>
            </a:r>
            <a:r>
              <a:rPr lang="en-US" altLang="zh-CN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2018.04</a:t>
            </a:r>
            <a:r>
              <a:rPr lang="zh-CN" altLang="en-US" sz="2000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）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285112"/>
            <a:ext cx="12191999" cy="589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88900" defTabSz="685800">
              <a:lnSpc>
                <a:spcPct val="90000"/>
              </a:lnSpc>
              <a:spcBef>
                <a:spcPct val="0"/>
              </a:spcBef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    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XX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学院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—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张三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—</a:t>
            </a:r>
            <a:r>
              <a:rPr lang="zh-CN" altLang="en-US" sz="3600" b="1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任</a:t>
            </a:r>
            <a:r>
              <a:rPr lang="zh-CN" altLang="en-US" sz="3600" b="1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现岗位职级以来</a:t>
            </a:r>
            <a:r>
              <a:rPr lang="zh-CN" altLang="en-US" sz="3600" b="1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教学工作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3F5C7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2000" y="1101983"/>
            <a:ext cx="10668000" cy="12915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此页写教学工作（限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1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页，仅填写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任现岗位职级以来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的教学工作量，微软雅黑字体，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20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号字）此行填完请删除</a:t>
            </a:r>
            <a:endParaRPr lang="zh-CN" altLang="en-US" sz="2000" b="1" dirty="0">
              <a:solidFill>
                <a:srgbClr val="3F5C7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SzTx/>
              <a:buFont typeface="Wingdings" panose="05000000000000000000" pitchFamily="2" charset="2"/>
              <a:buChar char="n"/>
            </a:pPr>
            <a:endParaRPr lang="zh-CN" altLang="en-US" sz="2000" dirty="0">
              <a:solidFill>
                <a:srgbClr val="3F5C7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285112"/>
            <a:ext cx="12191999" cy="589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88900" defTabSz="685800">
              <a:lnSpc>
                <a:spcPct val="90000"/>
              </a:lnSpc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    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XX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学院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—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张三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—</a:t>
            </a:r>
            <a:r>
              <a:rPr lang="zh-CN" altLang="en-US" sz="3600" b="1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任</a:t>
            </a:r>
            <a:r>
              <a:rPr lang="zh-CN" altLang="en-US" sz="3600" b="1" dirty="0">
                <a:solidFill>
                  <a:srgbClr val="3F5C71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现岗位职级以来</a:t>
            </a:r>
            <a:r>
              <a:rPr lang="zh-CN" altLang="en-US" sz="3600" b="1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科研工作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3F5C7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2000" y="1101983"/>
            <a:ext cx="10668000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此页写科研工作（限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1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页，仅填写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任现岗位职级以来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的科研工作量，微软雅黑字体，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20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号字）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Font typeface="Wingdings" panose="05000000000000000000" charset="0"/>
              <a:buChar char="Ø"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必须说明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任现岗位职级以来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作为负责人承担的科研项目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Font typeface="Wingdings" panose="05000000000000000000" charset="0"/>
              <a:buChar char="Ø"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必须说明</a:t>
            </a:r>
            <a:r>
              <a:rPr lang="zh-CN" altLang="en-US" sz="2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任现岗位职级以来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实际到款总经费与年均到款经费（以学校科研系统实际到账经费为准）</a:t>
            </a:r>
            <a:endParaRPr lang="zh-CN" altLang="en-US" sz="20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algn="l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SzTx/>
              <a:buFont typeface="Wingdings" panose="05000000000000000000" pitchFamily="2" charset="2"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  <a:sym typeface="+mn-ea"/>
              </a:rPr>
              <a:t>红色文字填完请删除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" y="285112"/>
            <a:ext cx="12191999" cy="5892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88900" algn="l" defTabSz="685800" rtl="0" eaLnBrk="1" fontAlgn="auto" latinLnBrk="0" hangingPunct="1">
              <a:lnSpc>
                <a:spcPct val="90000"/>
              </a:lnSpc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     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XX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学院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—</a:t>
            </a:r>
            <a:r>
              <a:rPr kumimoji="0" lang="zh-CN" altLang="en-US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张三</a:t>
            </a:r>
            <a:r>
              <a:rPr kumimoji="0" lang="en-US" altLang="zh-CN" sz="3600" b="1" i="0" u="none" strike="noStrike" kern="1200" cap="none" spc="0" normalizeH="0" baseline="0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</a:rPr>
              <a:t>—</a:t>
            </a:r>
            <a:r>
              <a:rPr lang="zh-CN" altLang="en-US" sz="3600" b="1" noProof="0" dirty="0">
                <a:ln>
                  <a:noFill/>
                </a:ln>
                <a:solidFill>
                  <a:srgbClr val="3F5C71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sym typeface="+mn-ea"/>
              </a:rPr>
              <a:t>亮点工作</a:t>
            </a:r>
            <a:endParaRPr kumimoji="0" lang="zh-CN" altLang="en-US" sz="3600" b="1" i="0" u="none" strike="noStrike" kern="1200" cap="none" spc="0" normalizeH="0" baseline="0" noProof="0" dirty="0">
              <a:ln>
                <a:noFill/>
              </a:ln>
              <a:solidFill>
                <a:srgbClr val="3F5C71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2000" y="1101983"/>
            <a:ext cx="10668000" cy="11684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Font typeface="Wingdings" panose="05000000000000000000" pitchFamily="2" charset="2"/>
              <a:buNone/>
            </a:pP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此页写亮点工作（限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1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页，仅填写任现岗位职级以来的突出亮点，微软雅黑字体，</a:t>
            </a:r>
            <a:r>
              <a:rPr lang="en-US" altLang="zh-CN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20</a:t>
            </a:r>
            <a:r>
              <a:rPr lang="zh-CN" altLang="en-US" sz="20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  <a:cs typeface="Times New Roman" panose="02020603050405020304" pitchFamily="18" charset="0"/>
              </a:rPr>
              <a:t>号字）此行填完请删除</a:t>
            </a:r>
            <a:endParaRPr lang="zh-CN" altLang="en-US" sz="2000" b="1" dirty="0">
              <a:solidFill>
                <a:srgbClr val="3F5C7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</a:endParaRPr>
          </a:p>
          <a:p>
            <a:pPr marL="342900" indent="-342900" algn="l">
              <a:spcBef>
                <a:spcPts val="600"/>
              </a:spcBef>
              <a:spcAft>
                <a:spcPts val="600"/>
              </a:spcAft>
              <a:buClr>
                <a:srgbClr val="3F5C71"/>
              </a:buClr>
              <a:buSzTx/>
              <a:buFont typeface="Wingdings" panose="05000000000000000000" pitchFamily="2" charset="2"/>
              <a:buChar char="n"/>
            </a:pPr>
            <a:endParaRPr lang="zh-CN" altLang="en-US" sz="2000" dirty="0">
              <a:solidFill>
                <a:srgbClr val="3F5C71"/>
              </a:solidFill>
              <a:latin typeface="微软雅黑" panose="020B0503020204020204" charset="-122"/>
              <a:ea typeface="微软雅黑" panose="020B0503020204020204" charset="-122"/>
              <a:cs typeface="Times New Roman" panose="02020603050405020304" pitchFamily="18" charset="0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jg3MzQzYWIwNDZkZjRjZDY3OWE1NTc4MTQ0ZjEwMjEifQ==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9525">
          <a:solidFill>
            <a:schemeClr val="bg1">
              <a:lumMod val="7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326</Words>
  <Application>Microsoft Office PowerPoint</Application>
  <PresentationFormat>宽屏</PresentationFormat>
  <Paragraphs>30</Paragraphs>
  <Slides>5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14" baseType="lpstr">
      <vt:lpstr>等线</vt:lpstr>
      <vt:lpstr>等线 Light</vt:lpstr>
      <vt:lpstr>黑体</vt:lpstr>
      <vt:lpstr>微软雅黑</vt:lpstr>
      <vt:lpstr>Arial</vt:lpstr>
      <vt:lpstr>Times New Roman</vt:lpstr>
      <vt:lpstr>Wingdings</vt:lpstr>
      <vt:lpstr>1_Office 主题​​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HP</dc:creator>
  <cp:lastModifiedBy>Dell</cp:lastModifiedBy>
  <cp:revision>304</cp:revision>
  <cp:lastPrinted>2019-03-08T02:52:00Z</cp:lastPrinted>
  <dcterms:created xsi:type="dcterms:W3CDTF">2019-03-08T00:20:00Z</dcterms:created>
  <dcterms:modified xsi:type="dcterms:W3CDTF">2024-12-20T03:03:00Z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2052-12.1.0.16388</vt:lpwstr>
  </property>
  <property fmtid="{D5CDD505-2E9C-101B-9397-08002B2CF9AE}" pid="3" name="ICV">
    <vt:lpwstr>4473EFA5CB5F41AFAB19D1A42EFC2419_12</vt:lpwstr>
  </property>
</Properties>
</file>